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432266"/>
          <c:y val="0.005"/>
          <c:w val="0.562734"/>
          <c:h val="0.72656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Self Employed (1)</c:v>
                </c:pt>
              </c:strCache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00A2FF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61D83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929292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F8BA00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FF2600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Sheet1!$B$1:$F$1</c:f>
              <c:strCache>
                <c:ptCount val="5"/>
                <c:pt idx="0">
                  <c:v>Self Employed (1)</c:v>
                </c:pt>
                <c:pt idx="1">
                  <c:v>Stage 1 (2-9)</c:v>
                </c:pt>
                <c:pt idx="2">
                  <c:v>Stage 2 ( 10-99)</c:v>
                </c:pt>
                <c:pt idx="3">
                  <c:v>Stage 3 (100-499)</c:v>
                </c:pt>
                <c:pt idx="4">
                  <c:v>Stage 4 (500+)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0.123000</c:v>
                </c:pt>
                <c:pt idx="1">
                  <c:v>0.704000</c:v>
                </c:pt>
                <c:pt idx="2">
                  <c:v>0.160000</c:v>
                </c:pt>
                <c:pt idx="3">
                  <c:v>0.012000</c:v>
                </c:pt>
                <c:pt idx="4">
                  <c:v>0.001000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"/>
          <c:y val="0.649902"/>
          <c:w val="0.507698"/>
          <c:h val="0.35009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400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Self Employed (1)</c:v>
                </c:pt>
              </c:strCache>
            </c:strRef>
          </c:tx>
          <c:spPr>
            <a:solidFill>
              <a:srgbClr val="00A2FF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00A2FF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61D83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929292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F8BA00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FF2600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12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Sheet1!$B$1:$F$1</c:f>
              <c:strCache>
                <c:ptCount val="5"/>
                <c:pt idx="0">
                  <c:v>Self Employed (1)</c:v>
                </c:pt>
                <c:pt idx="1">
                  <c:v>Stage 1 (2-9)</c:v>
                </c:pt>
                <c:pt idx="2">
                  <c:v>Stage 2 ( 10-99)</c:v>
                </c:pt>
                <c:pt idx="3">
                  <c:v>Stage 3 (100-499)</c:v>
                </c:pt>
                <c:pt idx="4">
                  <c:v>Stage 4 (500+)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1.200000</c:v>
                </c:pt>
                <c:pt idx="1">
                  <c:v>26.200000</c:v>
                </c:pt>
                <c:pt idx="2">
                  <c:v>36.400000</c:v>
                </c:pt>
                <c:pt idx="3">
                  <c:v>19.800000</c:v>
                </c:pt>
                <c:pt idx="4">
                  <c:v>16.400000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gradFill flip="none" rotWithShape="1">
          <a:gsLst>
            <a:gs pos="85322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bg>
      <p:bgPr>
        <a:gradFill flip="none" rotWithShape="1">
          <a:gsLst>
            <a:gs pos="6800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bg>
      <p:bgPr>
        <a:gradFill flip="none" rotWithShape="1">
          <a:gsLst>
            <a:gs pos="6800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gradFill flip="none" rotWithShape="1">
          <a:gsLst>
            <a:gs pos="6800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gradFill flip="none" rotWithShape="1">
          <a:gsLst>
            <a:gs pos="6800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gradFill flip="none" rotWithShape="1">
          <a:gsLst>
            <a:gs pos="6800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gradFill flip="none" rotWithShape="1">
          <a:gsLst>
            <a:gs pos="83007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gradFill flip="none" rotWithShape="1">
          <a:gsLst>
            <a:gs pos="6800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gradFill flip="none" rotWithShape="1">
          <a:gsLst>
            <a:gs pos="6800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gradFill flip="none" rotWithShape="1">
          <a:gsLst>
            <a:gs pos="6800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83932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81" y="6414761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eed.com" TargetMode="External"/><Relationship Id="rId3" Type="http://schemas.openxmlformats.org/officeDocument/2006/relationships/hyperlink" Target="https://www.bwork.com/" TargetMode="External"/><Relationship Id="rId4" Type="http://schemas.openxmlformats.org/officeDocument/2006/relationships/hyperlink" Target="https://jobs.philanthropy.com/" TargetMode="External"/><Relationship Id="rId5" Type="http://schemas.openxmlformats.org/officeDocument/2006/relationships/hyperlink" Target="https://angel.co/jobs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go.chamberrva.com/members" TargetMode="External"/><Relationship Id="rId3" Type="http://schemas.openxmlformats.org/officeDocument/2006/relationships/hyperlink" Target="https://jobs.agencies.virginia.gov/applicants/jsp/shared/Welcome_css.jsp" TargetMode="External"/><Relationship Id="rId4" Type="http://schemas.openxmlformats.org/officeDocument/2006/relationships/hyperlink" Target="https://www.grpva.com/data-reports/leading-employers/" TargetMode="External"/><Relationship Id="rId5" Type="http://schemas.openxmlformats.org/officeDocument/2006/relationships/hyperlink" Target="https://www.grpva.com/data-reports/leading-employers/top-private-employers/" TargetMode="External"/><Relationship Id="rId6" Type="http://schemas.openxmlformats.org/officeDocument/2006/relationships/hyperlink" Target="https://vaceos.memberclicks.net/view-all#/" TargetMode="External"/><Relationship Id="rId7" Type="http://schemas.openxmlformats.org/officeDocument/2006/relationships/hyperlink" Target="https://www.virginiabusiness.com/lists/?djoPage=bridge&amp;djoPid=39986" TargetMode="External"/><Relationship Id="rId8" Type="http://schemas.openxmlformats.org/officeDocument/2006/relationships/hyperlink" Target="https://www.virginiabusiness.com/lists/?djoPage=bridge&amp;djoPid=39987" TargetMode="External"/><Relationship Id="rId9" Type="http://schemas.openxmlformats.org/officeDocument/2006/relationships/hyperlink" Target="https://vedpweb.vedp.org/announcements#/" TargetMode="External"/><Relationship Id="rId10" Type="http://schemas.openxmlformats.org/officeDocument/2006/relationships/hyperlink" Target="https://internationaldirectory.vedp.org/" TargetMode="External"/><Relationship Id="rId11" Type="http://schemas.openxmlformats.org/officeDocument/2006/relationships/hyperlink" Target="https://www.vedp.org/key-industries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2hourjobsearch.com/resources" TargetMode="External"/><Relationship Id="rId3" Type="http://schemas.openxmlformats.org/officeDocument/2006/relationships/image" Target="../media/image4.tif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84443">
              <a:srgbClr val="FFFFFF"/>
            </a:gs>
            <a:gs pos="94349">
              <a:srgbClr val="BAD7F3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68549"/>
            <a:ext cx="9144000" cy="2935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creen Shot 2020-07-13 at 4.40.40 PM.png" descr="Screen Shot 2020-07-13 at 4.40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203" y="521872"/>
            <a:ext cx="5340353" cy="366050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Company I searched"/>
          <p:cNvSpPr txBox="1"/>
          <p:nvPr/>
        </p:nvSpPr>
        <p:spPr>
          <a:xfrm>
            <a:off x="6483822" y="940392"/>
            <a:ext cx="221344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Company I searched</a:t>
            </a:r>
          </a:p>
        </p:txBody>
      </p:sp>
      <p:sp>
        <p:nvSpPr>
          <p:cNvPr id="189" name="Similar companies found"/>
          <p:cNvSpPr txBox="1"/>
          <p:nvPr/>
        </p:nvSpPr>
        <p:spPr>
          <a:xfrm>
            <a:off x="6286922" y="3904384"/>
            <a:ext cx="260724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Similar companies found</a:t>
            </a:r>
          </a:p>
        </p:txBody>
      </p:sp>
      <p:sp>
        <p:nvSpPr>
          <p:cNvPr id="190" name="Line"/>
          <p:cNvSpPr/>
          <p:nvPr/>
        </p:nvSpPr>
        <p:spPr>
          <a:xfrm flipH="1" flipV="1">
            <a:off x="5241633" y="1125811"/>
            <a:ext cx="964180" cy="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91" name="Screen Shot 2020-07-13 at 4.44.23 PM.png" descr="Screen Shot 2020-07-13 at 4.44.2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3737" y="3024009"/>
            <a:ext cx="1487916" cy="213159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Line"/>
          <p:cNvSpPr/>
          <p:nvPr/>
        </p:nvSpPr>
        <p:spPr>
          <a:xfrm flipH="1">
            <a:off x="5683007" y="4089803"/>
            <a:ext cx="471243" cy="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3" name="Click here to see more…"/>
          <p:cNvSpPr txBox="1"/>
          <p:nvPr/>
        </p:nvSpPr>
        <p:spPr>
          <a:xfrm>
            <a:off x="6252547" y="4704558"/>
            <a:ext cx="2391030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Click here to see more</a:t>
            </a:r>
          </a:p>
          <a:p>
            <a:pPr/>
            <a:r>
              <a:t> similar companies</a:t>
            </a:r>
          </a:p>
        </p:txBody>
      </p:sp>
      <p:sp>
        <p:nvSpPr>
          <p:cNvPr id="194" name="Line"/>
          <p:cNvSpPr/>
          <p:nvPr/>
        </p:nvSpPr>
        <p:spPr>
          <a:xfrm flipH="1">
            <a:off x="5683007" y="5029677"/>
            <a:ext cx="471243" cy="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37911" t="16750" r="35970" b="15820"/>
          <a:stretch>
            <a:fillRect/>
          </a:stretch>
        </p:blipFill>
        <p:spPr>
          <a:xfrm>
            <a:off x="368484" y="112454"/>
            <a:ext cx="4599296" cy="6675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ist (Column A)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List (Column A)</a:t>
            </a:r>
          </a:p>
        </p:txBody>
      </p:sp>
      <p:sp>
        <p:nvSpPr>
          <p:cNvPr id="199" name="Dream employers…"/>
          <p:cNvSpPr txBox="1"/>
          <p:nvPr>
            <p:ph type="body" idx="1"/>
          </p:nvPr>
        </p:nvSpPr>
        <p:spPr>
          <a:xfrm>
            <a:off x="368300" y="1866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defTabSz="665226">
              <a:lnSpc>
                <a:spcPct val="120000"/>
              </a:lnSpc>
              <a:spcBef>
                <a:spcPts val="600"/>
              </a:spcBef>
              <a:buSzTx/>
              <a:buNone/>
              <a:defRPr sz="2100">
                <a:solidFill>
                  <a:srgbClr val="26262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Alumni approach</a:t>
            </a:r>
          </a:p>
          <a:p>
            <a:pPr marL="166305" indent="-166305" defTabSz="665226">
              <a:lnSpc>
                <a:spcPct val="120000"/>
              </a:lnSpc>
              <a:spcBef>
                <a:spcPts val="200"/>
              </a:spcBef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Use LinkedIn custom search:  find employers hiring people like you</a:t>
            </a:r>
          </a:p>
          <a:p>
            <a:pPr marL="166305" indent="-166305" defTabSz="665226">
              <a:lnSpc>
                <a:spcPct val="120000"/>
              </a:lnSpc>
              <a:spcBef>
                <a:spcPts val="200"/>
              </a:spcBef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Search relevant job titles/positions/geographic location</a:t>
            </a:r>
          </a:p>
          <a:p>
            <a:pPr marL="166305" indent="-166305" defTabSz="665226">
              <a:lnSpc>
                <a:spcPct val="120000"/>
              </a:lnSpc>
              <a:spcBef>
                <a:spcPts val="200"/>
              </a:spcBef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Search prior employers</a:t>
            </a:r>
          </a:p>
          <a:p>
            <a:pPr marL="166305" indent="-166305" defTabSz="665226">
              <a:lnSpc>
                <a:spcPct val="120000"/>
              </a:lnSpc>
              <a:spcBef>
                <a:spcPts val="200"/>
              </a:spcBef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Search schools you attended</a:t>
            </a:r>
          </a:p>
          <a:p>
            <a:pPr marL="166305" indent="-166305" defTabSz="665226">
              <a:lnSpc>
                <a:spcPct val="120000"/>
              </a:lnSpc>
              <a:spcBef>
                <a:spcPts val="200"/>
              </a:spcBef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If your search returns too many results, enter relevant keywords (like realtor or programmer) in the job title</a:t>
            </a:r>
          </a:p>
          <a:p>
            <a:pPr marL="166305" indent="-166305" defTabSz="665226">
              <a:lnSpc>
                <a:spcPct val="120000"/>
              </a:lnSpc>
              <a:spcBef>
                <a:spcPts val="200"/>
              </a:spcBef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Search within your LinkedIn group</a:t>
            </a:r>
          </a:p>
          <a:p>
            <a:pPr marL="0" indent="0" defTabSz="665226">
              <a:lnSpc>
                <a:spcPct val="120000"/>
              </a:lnSpc>
              <a:spcBef>
                <a:spcPts val="600"/>
              </a:spcBef>
              <a:buSzTx/>
              <a:buNone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 double clicking!  Capture the company and move on</a:t>
            </a:r>
          </a:p>
        </p:txBody>
      </p:sp>
      <p:sp>
        <p:nvSpPr>
          <p:cNvPr id="200" name="40 Companies in 40 minutes"/>
          <p:cNvSpPr txBox="1"/>
          <p:nvPr/>
        </p:nvSpPr>
        <p:spPr>
          <a:xfrm>
            <a:off x="-61086" y="6482079"/>
            <a:ext cx="9266171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40 Companies in 40 minutes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creen Shot 2020-07-13 at 4.47.22 PM.png" descr="Screen Shot 2020-07-13 at 4.47.2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540" y="441474"/>
            <a:ext cx="6367711" cy="3043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Screen Shot 2020-07-13 at 4.47.55 PM.png" descr="Screen Shot 2020-07-13 at 4.47.5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365" y="3928112"/>
            <a:ext cx="7760101" cy="128348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1.  From your home page click in the search box"/>
          <p:cNvSpPr txBox="1"/>
          <p:nvPr/>
        </p:nvSpPr>
        <p:spPr>
          <a:xfrm>
            <a:off x="7163509" y="-4946"/>
            <a:ext cx="1155833" cy="204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1.  From your home page click in the search box</a:t>
            </a:r>
          </a:p>
        </p:txBody>
      </p:sp>
      <p:sp>
        <p:nvSpPr>
          <p:cNvPr id="205" name="2.  Click on People"/>
          <p:cNvSpPr txBox="1"/>
          <p:nvPr/>
        </p:nvSpPr>
        <p:spPr>
          <a:xfrm>
            <a:off x="2436816" y="5655116"/>
            <a:ext cx="2010179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2.  Click on People</a:t>
            </a:r>
          </a:p>
        </p:txBody>
      </p:sp>
      <p:sp>
        <p:nvSpPr>
          <p:cNvPr id="206" name="Line"/>
          <p:cNvSpPr/>
          <p:nvPr/>
        </p:nvSpPr>
        <p:spPr>
          <a:xfrm flipH="1">
            <a:off x="2539977" y="361727"/>
            <a:ext cx="4401831" cy="30438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7" name="Line"/>
          <p:cNvSpPr/>
          <p:nvPr/>
        </p:nvSpPr>
        <p:spPr>
          <a:xfrm flipH="1" flipV="1">
            <a:off x="1614714" y="4589462"/>
            <a:ext cx="755295" cy="113149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creen Shot 2020-07-13 at 4.49.36 PM.png" descr="Screen Shot 2020-07-13 at 4.49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113" y="1639022"/>
            <a:ext cx="6613961" cy="4310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Screen Shot 2020-07-13 at 4.48.41 PM.png" descr="Screen Shot 2020-07-13 at 4.48.4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954" y="448883"/>
            <a:ext cx="6708279" cy="80553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3.  Click on All Filters"/>
          <p:cNvSpPr txBox="1"/>
          <p:nvPr/>
        </p:nvSpPr>
        <p:spPr>
          <a:xfrm>
            <a:off x="7205337" y="612580"/>
            <a:ext cx="1908886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3.  Click on All Filters</a:t>
            </a:r>
          </a:p>
        </p:txBody>
      </p:sp>
      <p:sp>
        <p:nvSpPr>
          <p:cNvPr id="212" name="Line"/>
          <p:cNvSpPr/>
          <p:nvPr/>
        </p:nvSpPr>
        <p:spPr>
          <a:xfrm flipH="1" flipV="1">
            <a:off x="5106582" y="937698"/>
            <a:ext cx="2037810" cy="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4.  Advanced Search by school, job title etc"/>
          <p:cNvSpPr txBox="1"/>
          <p:nvPr/>
        </p:nvSpPr>
        <p:spPr>
          <a:xfrm>
            <a:off x="6871582" y="2824479"/>
            <a:ext cx="1574968" cy="12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4.  Advanced Search by school, job title etc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List (Column A)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List (Column A)</a:t>
            </a:r>
          </a:p>
        </p:txBody>
      </p:sp>
      <p:sp>
        <p:nvSpPr>
          <p:cNvPr id="216" name="Dream employers…"/>
          <p:cNvSpPr txBox="1"/>
          <p:nvPr>
            <p:ph type="body" idx="1"/>
          </p:nvPr>
        </p:nvSpPr>
        <p:spPr>
          <a:xfrm>
            <a:off x="401688" y="1893610"/>
            <a:ext cx="8229601" cy="4525964"/>
          </a:xfrm>
          <a:prstGeom prst="rect">
            <a:avLst/>
          </a:prstGeom>
        </p:spPr>
        <p:txBody>
          <a:bodyPr/>
          <a:lstStyle/>
          <a:p>
            <a:pPr marL="0" indent="0" defTabSz="585397">
              <a:lnSpc>
                <a:spcPct val="120000"/>
              </a:lnSpc>
              <a:spcBef>
                <a:spcPts val="500"/>
              </a:spcBef>
              <a:buSzTx/>
              <a:buNone/>
              <a:defRPr sz="1800">
                <a:solidFill>
                  <a:srgbClr val="26262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Posting approach </a:t>
            </a:r>
          </a:p>
          <a:p>
            <a:pPr marL="146349" indent="-146349" defTabSz="585397">
              <a:lnSpc>
                <a:spcPct val="120000"/>
              </a:lnSpc>
              <a:spcBef>
                <a:spcPts val="500"/>
              </a:spcBef>
              <a:defRPr sz="18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Use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indeed.com</a:t>
            </a:r>
            <a:r>
              <a:t> or your favorite job search engine to identify companies hiring now.</a:t>
            </a:r>
          </a:p>
          <a:p>
            <a:pPr marL="146349" indent="-146349" defTabSz="585397">
              <a:lnSpc>
                <a:spcPct val="120000"/>
              </a:lnSpc>
              <a:spcBef>
                <a:spcPts val="500"/>
              </a:spcBef>
              <a:defRPr sz="18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Search based on criteria important to you:  geography, job type, title</a:t>
            </a:r>
          </a:p>
          <a:p>
            <a:pPr marL="146349" indent="-146349" defTabSz="585397">
              <a:lnSpc>
                <a:spcPct val="120000"/>
              </a:lnSpc>
              <a:spcBef>
                <a:spcPts val="500"/>
              </a:spcBef>
              <a:defRPr sz="18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Consider s</a:t>
            </a:r>
            <a:r>
              <a:t>pecialized job posting boards that interest you</a:t>
            </a:r>
          </a:p>
          <a:p>
            <a:pPr lvl="1" marL="439048" indent="-146349" defTabSz="585397">
              <a:lnSpc>
                <a:spcPct val="120000"/>
              </a:lnSpc>
              <a:spcBef>
                <a:spcPts val="500"/>
              </a:spcBef>
              <a:buChar char="•"/>
              <a:defRPr sz="18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 corps: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https://www.bwork.com/</a:t>
            </a:r>
          </a:p>
          <a:p>
            <a:pPr lvl="1" marL="439048" indent="-146349" defTabSz="585397">
              <a:lnSpc>
                <a:spcPct val="120000"/>
              </a:lnSpc>
              <a:spcBef>
                <a:spcPts val="500"/>
              </a:spcBef>
              <a:buChar char="•"/>
              <a:defRPr sz="18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Non-profits: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https://jobs.philanthropy.com/</a:t>
            </a:r>
          </a:p>
          <a:p>
            <a:pPr lvl="1" marL="439048" indent="-146349" defTabSz="585397">
              <a:lnSpc>
                <a:spcPct val="120000"/>
              </a:lnSpc>
              <a:spcBef>
                <a:spcPts val="500"/>
              </a:spcBef>
              <a:buChar char="•"/>
              <a:defRPr sz="18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Startup jobs: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https://angel.co/jobs</a:t>
            </a:r>
            <a:endParaRPr sz="2300"/>
          </a:p>
          <a:p>
            <a:pPr marL="0" indent="0" defTabSz="585397">
              <a:lnSpc>
                <a:spcPct val="120000"/>
              </a:lnSpc>
              <a:spcBef>
                <a:spcPts val="500"/>
              </a:spcBef>
              <a:buSzTx/>
              <a:buNone/>
              <a:defRPr sz="18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 double clicking!  Capture the company and move on</a:t>
            </a:r>
          </a:p>
        </p:txBody>
      </p:sp>
      <p:sp>
        <p:nvSpPr>
          <p:cNvPr id="217" name="40 Companies in 40 minutes"/>
          <p:cNvSpPr txBox="1"/>
          <p:nvPr/>
        </p:nvSpPr>
        <p:spPr>
          <a:xfrm>
            <a:off x="-61086" y="6482079"/>
            <a:ext cx="9266171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40 Companies in 40 minutes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List (Column A)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List (Column A)</a:t>
            </a:r>
          </a:p>
        </p:txBody>
      </p:sp>
      <p:sp>
        <p:nvSpPr>
          <p:cNvPr id="220" name="Dream employers…"/>
          <p:cNvSpPr txBox="1"/>
          <p:nvPr>
            <p:ph type="body" idx="1"/>
          </p:nvPr>
        </p:nvSpPr>
        <p:spPr>
          <a:xfrm>
            <a:off x="368300" y="1866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defTabSz="665226">
              <a:lnSpc>
                <a:spcPct val="120000"/>
              </a:lnSpc>
              <a:spcBef>
                <a:spcPts val="600"/>
              </a:spcBef>
              <a:buSzTx/>
              <a:buNone/>
              <a:defRPr sz="2100">
                <a:solidFill>
                  <a:srgbClr val="26262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Trend-following approach</a:t>
            </a:r>
          </a:p>
          <a:p>
            <a:pPr marL="210551" indent="-210551" defTabSz="665226">
              <a:lnSpc>
                <a:spcPct val="120000"/>
              </a:lnSpc>
              <a:spcBef>
                <a:spcPts val="600"/>
              </a:spcBef>
              <a:buFontTx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Google it!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t>“gene therapy trends”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210551" indent="-210551" defTabSz="665226">
              <a:lnSpc>
                <a:spcPct val="120000"/>
              </a:lnSpc>
              <a:spcBef>
                <a:spcPts val="600"/>
              </a:spcBef>
              <a:buFontTx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Periodicals you read:  Huffpost, PC Gamer, Forbes.  Who is publishing there and what companies are they representing?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210551" indent="-210551" defTabSz="665226">
              <a:lnSpc>
                <a:spcPct val="120000"/>
              </a:lnSpc>
              <a:spcBef>
                <a:spcPts val="600"/>
              </a:spcBef>
              <a:buFontTx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RVA</a:t>
            </a:r>
            <a:r>
              <a:t> specific?….</a:t>
            </a:r>
          </a:p>
          <a:p>
            <a:pPr marL="210551" indent="-210551" defTabSz="665226">
              <a:lnSpc>
                <a:spcPct val="120000"/>
              </a:lnSpc>
              <a:spcBef>
                <a:spcPts val="600"/>
              </a:spcBef>
              <a:buFontTx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665226">
              <a:lnSpc>
                <a:spcPct val="120000"/>
              </a:lnSpc>
              <a:spcBef>
                <a:spcPts val="600"/>
              </a:spcBef>
              <a:buSzTx/>
              <a:buNone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665226">
              <a:lnSpc>
                <a:spcPct val="120000"/>
              </a:lnSpc>
              <a:spcBef>
                <a:spcPts val="600"/>
              </a:spcBef>
              <a:buSzTx/>
              <a:buNone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 double clicking!  Capture the company and move on</a:t>
            </a:r>
          </a:p>
        </p:txBody>
      </p:sp>
      <p:sp>
        <p:nvSpPr>
          <p:cNvPr id="221" name="40 Companies in 40 minutes"/>
          <p:cNvSpPr txBox="1"/>
          <p:nvPr/>
        </p:nvSpPr>
        <p:spPr>
          <a:xfrm>
            <a:off x="-61086" y="6482079"/>
            <a:ext cx="9266171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40 Companies in 40 minutes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"/>
          <p:cNvSpPr txBox="1"/>
          <p:nvPr/>
        </p:nvSpPr>
        <p:spPr>
          <a:xfrm>
            <a:off x="165919" y="236368"/>
            <a:ext cx="9148094" cy="6585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VIRGINIA COMPANY DIRECTORIES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Chamber RVA – Member Companies (sorted by industries)</a:t>
            </a:r>
          </a:p>
          <a:p>
            <a:pPr>
              <a:defRPr b="1" sz="1200" u="sng">
                <a:solidFill>
                  <a:srgbClr val="0563C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http://go.chamberrva.com/members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Commonwealth of Virginia – Central Job Board</a:t>
            </a:r>
          </a:p>
          <a:p>
            <a:pPr>
              <a:defRPr sz="1200" u="sng">
                <a:solidFill>
                  <a:srgbClr val="0563C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https://jobs.agencies.virginia.gov/applicants/jsp/shared/Welcome_css.jsp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Greater Richmond Partnership (GRPVA) – 50 Largest employers in Richmond Metro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Download: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https://www.grpva.com/data-reports/leading-employers/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Internet: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https://www.grpva.com/data-reports/leading-employers/top-private-employers/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RVA Employers Named as Top Workplaces in 2019 (65 companies)</a:t>
            </a:r>
          </a:p>
          <a:p>
            <a:pPr>
              <a:defRPr b="1" sz="1200" u="sng">
                <a:solidFill>
                  <a:srgbClr val="0563C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https://vaceos.memberclicks.net/view-all#/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Virginia Business Journal – 2020 Various Lists of Employers by Industry &amp; Size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Excel &amp; HTMLhttps://www.virginiabusiness.com/lists/</a:t>
            </a:r>
          </a:p>
          <a:p>
            <a:pPr indent="457200"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[A] Virginia Business Journal – 2020 Virginia’s Largest Private Companies</a:t>
            </a:r>
          </a:p>
          <a:p>
            <a:pPr indent="457200"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      Excel &amp; HTML: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https://www.virginiabusiness.com/lists/?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djoPage=bridge&amp;djoPid=39986</a:t>
            </a:r>
          </a:p>
          <a:p>
            <a:pPr indent="457200"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[B] Virginia Business Journal – 2020 Virginia’s Largest Public Companies</a:t>
            </a:r>
          </a:p>
          <a:p>
            <a:pPr indent="457200"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       Excel &amp; HTML: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https://www.virginiabusiness.com/lists/?djoPage=bridge&amp;djoPid=39987</a:t>
            </a:r>
          </a:p>
          <a:p>
            <a:pPr indent="457200"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Virginia Council of CEOs (306 members)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Directory: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https://vaceos.memberclicks.net/view-all#/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</a:p>
          <a:p>
            <a:pPr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Virginia Economic Development Partnership – Announcements &amp; Closings of Virginia Companies</a:t>
            </a:r>
          </a:p>
          <a:p>
            <a:pPr>
              <a:defRPr sz="1200" u="sng">
                <a:solidFill>
                  <a:srgbClr val="0563C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https://vedpweb.vedp.org/announcements#/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</a:p>
          <a:p>
            <a:pPr>
              <a:defRPr b="1" sz="1200">
                <a:latin typeface="+mn-lt"/>
                <a:ea typeface="+mn-ea"/>
                <a:cs typeface="+mn-cs"/>
                <a:sym typeface="Calibri"/>
              </a:defRPr>
            </a:pPr>
            <a:r>
              <a:t>Virginia Economic Development Partnership – Directory of International Companies in Virginia</a:t>
            </a:r>
          </a:p>
          <a:p>
            <a:pPr>
              <a:defRPr sz="1200" u="sng">
                <a:solidFill>
                  <a:srgbClr val="0563C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 invalidUrl="" action="" tgtFrame="" tooltip="" history="1" highlightClick="0" endSnd="0"/>
              </a:rPr>
              <a:t>https://internationaldirectory.vedp.org/</a:t>
            </a:r>
          </a:p>
          <a:p>
            <a:pPr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 </a:t>
            </a:r>
          </a:p>
          <a:p>
            <a:pPr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Virginia Economic Development Partnership – Key Industries in Virginia</a:t>
            </a:r>
          </a:p>
          <a:p>
            <a:pPr>
              <a:defRPr sz="1200" u="sng">
                <a:solidFill>
                  <a:srgbClr val="0563C1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 invalidUrl="" action="" tgtFrame="" tooltip="" history="1" highlightClick="0" endSnd="0"/>
              </a:rPr>
              <a:t>https://www.vedp.org/key-industries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re your Lis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Share your List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90" y="2638269"/>
            <a:ext cx="3492502" cy="23241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Break out in small groups…"/>
          <p:cNvSpPr txBox="1"/>
          <p:nvPr/>
        </p:nvSpPr>
        <p:spPr>
          <a:xfrm>
            <a:off x="4375978" y="3274575"/>
            <a:ext cx="4030520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Break out in small groups</a:t>
            </a:r>
          </a:p>
          <a:p>
            <a:pPr/>
            <a:r>
              <a:t>Screen </a:t>
            </a:r>
            <a:r>
              <a:rPr b="1"/>
              <a:t>share</a:t>
            </a:r>
            <a:r>
              <a:t> your list within the group</a:t>
            </a:r>
          </a:p>
          <a:p>
            <a:pPr/>
            <a:r>
              <a:t>Pick up ideas to </a:t>
            </a:r>
            <a:r>
              <a:rPr b="1"/>
              <a:t>add </a:t>
            </a:r>
            <a:r>
              <a:t>to YOUR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lumni (Column B)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Alumni (Column B)</a:t>
            </a:r>
          </a:p>
        </p:txBody>
      </p:sp>
      <p:sp>
        <p:nvSpPr>
          <p:cNvPr id="230" name="For each company, identify alumni (school or prior company)  that work there.…"/>
          <p:cNvSpPr txBox="1"/>
          <p:nvPr>
            <p:ph type="body" idx="1"/>
          </p:nvPr>
        </p:nvSpPr>
        <p:spPr>
          <a:xfrm>
            <a:off x="208439" y="1866900"/>
            <a:ext cx="8229601" cy="4525963"/>
          </a:xfrm>
          <a:prstGeom prst="rect">
            <a:avLst/>
          </a:prstGeom>
        </p:spPr>
        <p:txBody>
          <a:bodyPr/>
          <a:lstStyle/>
          <a:p>
            <a:pPr marL="171450" indent="-171450" defTabSz="685800">
              <a:lnSpc>
                <a:spcPct val="120000"/>
              </a:lnSpc>
              <a:defRPr sz="2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For each company, identify someone who is a likely   sympathetic contact. </a:t>
            </a:r>
          </a:p>
          <a:p>
            <a:pPr marL="171450" indent="-171450" defTabSz="685800">
              <a:lnSpc>
                <a:spcPct val="120000"/>
              </a:lnSpc>
              <a:defRPr sz="2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Use LinkedIn to search for “alumni”</a:t>
            </a:r>
          </a:p>
          <a:p>
            <a:pPr marL="171450" indent="-171450" defTabSz="685800">
              <a:lnSpc>
                <a:spcPct val="120000"/>
              </a:lnSpc>
              <a:defRPr sz="2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Type “Y” if you identify someone with these common links </a:t>
            </a:r>
          </a:p>
          <a:p>
            <a:pPr marL="171450" indent="-171450" defTabSz="685800">
              <a:lnSpc>
                <a:spcPct val="120000"/>
              </a:lnSpc>
              <a:defRPr sz="2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Type “N” if you do not</a:t>
            </a:r>
          </a:p>
          <a:p>
            <a:pPr marL="171450" indent="-171450" defTabSz="685800">
              <a:lnSpc>
                <a:spcPct val="120000"/>
              </a:lnSpc>
              <a:defRPr sz="2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You don’t have to know these “alumni”</a:t>
            </a:r>
          </a:p>
          <a:p>
            <a:pPr marL="171450" indent="-171450" defTabSz="685800">
              <a:lnSpc>
                <a:spcPct val="120000"/>
              </a:lnSpc>
              <a:defRPr sz="22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Don’t get caught up in capturing additional info, it can be non-productive.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6555" y="1182687"/>
            <a:ext cx="922316" cy="922314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10 min"/>
          <p:cNvSpPr txBox="1"/>
          <p:nvPr/>
        </p:nvSpPr>
        <p:spPr>
          <a:xfrm>
            <a:off x="8217912" y="2145027"/>
            <a:ext cx="600813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10 min</a:t>
            </a:r>
          </a:p>
        </p:txBody>
      </p:sp>
      <p:sp>
        <p:nvSpPr>
          <p:cNvPr id="233" name="ID People with common ties in 10 minutes"/>
          <p:cNvSpPr txBox="1"/>
          <p:nvPr/>
        </p:nvSpPr>
        <p:spPr>
          <a:xfrm>
            <a:off x="-61086" y="6482079"/>
            <a:ext cx="9266171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ID People with common ties in 10 minutes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he Two Hour Job Search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The Two Hour Job Search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2100" y="1238250"/>
            <a:ext cx="1377265" cy="205633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teve Dalton is a senior career consultant and career programming director for the full-time MBA program at Duke University’s Fuqua School of Business. He holds his own MBA from the same institution and a chemical engineering degree from Case Western Res"/>
          <p:cNvSpPr txBox="1"/>
          <p:nvPr/>
        </p:nvSpPr>
        <p:spPr>
          <a:xfrm>
            <a:off x="3796215" y="3395836"/>
            <a:ext cx="4648040" cy="26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Steve Dalton is a senior career consultant and career programming director for the full-time MBA program at Duke University’s Fuqua School of Business. He holds his own MBA from the same institution and a chemical engineering degree from Case Western Reserve University. Prior to entering the career services industry, Dalton was an associate marketing manager at General Mills and a strategy consultant at A.T. Kearney.</a:t>
            </a:r>
          </a:p>
        </p:txBody>
      </p:sp>
      <p:sp>
        <p:nvSpPr>
          <p:cNvPr id="126" name="Used at over 20 MBA schools globally:  Duke, William &amp; Mary, Berkley, UCLA, Yale, Rice and more"/>
          <p:cNvSpPr txBox="1"/>
          <p:nvPr/>
        </p:nvSpPr>
        <p:spPr>
          <a:xfrm>
            <a:off x="174074" y="6146307"/>
            <a:ext cx="6078843" cy="2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Used at over 20 MBA schools globally:  Duke, William &amp; Mary, Berkley, UCLA, Yale, Rice and more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907" y="1646995"/>
            <a:ext cx="2554167" cy="384005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Download the FREE LAMP list template at www.2hourjobsearch.com/resources"/>
          <p:cNvSpPr txBox="1"/>
          <p:nvPr/>
        </p:nvSpPr>
        <p:spPr>
          <a:xfrm>
            <a:off x="-10234" y="6482538"/>
            <a:ext cx="9164468" cy="370837"/>
          </a:xfrm>
          <a:prstGeom prst="rect">
            <a:avLst/>
          </a:prstGeom>
          <a:solidFill>
            <a:srgbClr val="FFFC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/>
            </a:lvl1pPr>
          </a:lstStyle>
          <a:p>
            <a:pPr/>
            <a:r>
              <a:t>Download the FREE LAMP list template at www.2hourjobsearch.com/resources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Motivation (Column C)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Motivation (Column C)</a:t>
            </a:r>
          </a:p>
        </p:txBody>
      </p:sp>
      <p:sp>
        <p:nvSpPr>
          <p:cNvPr id="236" name="Score each employer on a scale from 1-5…"/>
          <p:cNvSpPr txBox="1"/>
          <p:nvPr>
            <p:ph type="body" idx="1"/>
          </p:nvPr>
        </p:nvSpPr>
        <p:spPr>
          <a:xfrm>
            <a:off x="368300" y="1866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171450" indent="-171450" defTabSz="685800">
              <a:lnSpc>
                <a:spcPct val="108000"/>
              </a:lnSpc>
              <a:defRPr sz="24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Score each employer on a scale from 0-3</a:t>
            </a:r>
          </a:p>
          <a:p>
            <a:pPr marL="171450" indent="-171450" defTabSz="685800">
              <a:lnSpc>
                <a:spcPct val="108000"/>
              </a:lnSpc>
              <a:defRPr sz="24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3= highly motivated (“dream employers”)</a:t>
            </a:r>
          </a:p>
          <a:p>
            <a:pPr marL="171450" indent="-171450" defTabSz="685800">
              <a:lnSpc>
                <a:spcPct val="108000"/>
              </a:lnSpc>
              <a:defRPr sz="24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2 = mid-tier</a:t>
            </a:r>
          </a:p>
          <a:p>
            <a:pPr marL="171450" indent="-171450" defTabSz="685800">
              <a:lnSpc>
                <a:spcPct val="108000"/>
              </a:lnSpc>
              <a:defRPr sz="24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 = less preferred</a:t>
            </a:r>
          </a:p>
          <a:p>
            <a:pPr marL="171450" indent="-171450" defTabSz="685800">
              <a:lnSpc>
                <a:spcPct val="108000"/>
              </a:lnSpc>
              <a:defRPr sz="24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0 = completely unfamiliar</a:t>
            </a:r>
          </a:p>
          <a:p>
            <a:pPr marL="171450" indent="-171450" defTabSz="685800">
              <a:lnSpc>
                <a:spcPct val="108000"/>
              </a:lnSpc>
              <a:defRPr sz="24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Efficiency is key-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DON’T </a:t>
            </a:r>
            <a:r>
              <a:t>spend time researching companies now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4955" y="1169987"/>
            <a:ext cx="922315" cy="92231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5 min"/>
          <p:cNvSpPr txBox="1"/>
          <p:nvPr/>
        </p:nvSpPr>
        <p:spPr>
          <a:xfrm>
            <a:off x="8116312" y="2145027"/>
            <a:ext cx="510698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5 min</a:t>
            </a:r>
          </a:p>
        </p:txBody>
      </p:sp>
      <p:sp>
        <p:nvSpPr>
          <p:cNvPr id="239" name="Your Gut Priority in 5 minutes"/>
          <p:cNvSpPr txBox="1"/>
          <p:nvPr/>
        </p:nvSpPr>
        <p:spPr>
          <a:xfrm>
            <a:off x="-61086" y="6482079"/>
            <a:ext cx="9266171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Your Gut Priority in 5 minutes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ostings (Column D)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Postings (Column D)</a:t>
            </a:r>
          </a:p>
        </p:txBody>
      </p:sp>
      <p:sp>
        <p:nvSpPr>
          <p:cNvPr id="242" name="Indeed.com, LinkedIn, Glassdoor-search for job postings at your target company…"/>
          <p:cNvSpPr txBox="1"/>
          <p:nvPr>
            <p:ph type="body" idx="1"/>
          </p:nvPr>
        </p:nvSpPr>
        <p:spPr>
          <a:xfrm>
            <a:off x="368300" y="1866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166304" indent="-166304" defTabSz="665226">
              <a:lnSpc>
                <a:spcPct val="120000"/>
              </a:lnSpc>
              <a:spcBef>
                <a:spcPts val="600"/>
              </a:spcBef>
              <a:defRPr sz="23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Indeed.com, LinkedIn, Glassdoor-search for job postings at your target company.</a:t>
            </a:r>
          </a:p>
          <a:p>
            <a:pPr marL="166304" indent="-166304" defTabSz="665226">
              <a:lnSpc>
                <a:spcPct val="120000"/>
              </a:lnSpc>
              <a:spcBef>
                <a:spcPts val="600"/>
              </a:spcBef>
              <a:defRPr sz="23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Score each company on a scale of 1-3</a:t>
            </a:r>
          </a:p>
          <a:p>
            <a:pPr marL="166304" indent="-166304" defTabSz="665226">
              <a:lnSpc>
                <a:spcPct val="120000"/>
              </a:lnSpc>
              <a:spcBef>
                <a:spcPts val="600"/>
              </a:spcBef>
              <a:defRPr sz="23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1 = no job postings. Period.</a:t>
            </a:r>
          </a:p>
          <a:p>
            <a:pPr marL="166304" indent="-166304" defTabSz="665226">
              <a:lnSpc>
                <a:spcPct val="120000"/>
              </a:lnSpc>
              <a:spcBef>
                <a:spcPts val="600"/>
              </a:spcBef>
              <a:defRPr sz="23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2 = job postings, but not in your field of interest</a:t>
            </a:r>
          </a:p>
          <a:p>
            <a:pPr marL="166304" indent="-166304" defTabSz="665226">
              <a:lnSpc>
                <a:spcPct val="120000"/>
              </a:lnSpc>
              <a:spcBef>
                <a:spcPts val="600"/>
              </a:spcBef>
              <a:defRPr sz="23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3 = job postings, ideal, in your field of interest</a:t>
            </a:r>
          </a:p>
          <a:p>
            <a:pPr marL="166304" indent="-166304" defTabSz="665226">
              <a:lnSpc>
                <a:spcPct val="120000"/>
              </a:lnSpc>
              <a:spcBef>
                <a:spcPts val="600"/>
              </a:spcBef>
              <a:defRPr sz="2300">
                <a:solidFill>
                  <a:srgbClr val="26262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NO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 double clicking!  Read the postings later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9255" y="2630485"/>
            <a:ext cx="922315" cy="92231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15 min"/>
          <p:cNvSpPr txBox="1"/>
          <p:nvPr/>
        </p:nvSpPr>
        <p:spPr>
          <a:xfrm>
            <a:off x="8230612" y="3694429"/>
            <a:ext cx="600813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15 min</a:t>
            </a:r>
          </a:p>
        </p:txBody>
      </p:sp>
      <p:sp>
        <p:nvSpPr>
          <p:cNvPr id="245" name="Gauge Hiring Activity in 15 minutes"/>
          <p:cNvSpPr txBox="1"/>
          <p:nvPr/>
        </p:nvSpPr>
        <p:spPr>
          <a:xfrm>
            <a:off x="-61086" y="6482079"/>
            <a:ext cx="9266171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Gauge Hiring Activity in 15 minutes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tep 1 Goal:  Prioritized List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Step 1 Goal:  Prioritized List</a:t>
            </a:r>
          </a:p>
        </p:txBody>
      </p:sp>
      <p:sp>
        <p:nvSpPr>
          <p:cNvPr id="248" name="LAMP List Sort:…"/>
          <p:cNvSpPr txBox="1"/>
          <p:nvPr/>
        </p:nvSpPr>
        <p:spPr>
          <a:xfrm>
            <a:off x="6004681" y="3271604"/>
            <a:ext cx="2422618" cy="1501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LAMP List Sort:</a:t>
            </a:r>
          </a:p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1. Motivation, 3’s on top</a:t>
            </a:r>
          </a:p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2. Postings, 3’s on top</a:t>
            </a:r>
          </a:p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3. Alumni, Y on top</a:t>
            </a:r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2355" y="1436687"/>
            <a:ext cx="922315" cy="922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073" y="1597810"/>
            <a:ext cx="5049983" cy="470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Complete in 70 minutes!"/>
          <p:cNvSpPr txBox="1"/>
          <p:nvPr/>
        </p:nvSpPr>
        <p:spPr>
          <a:xfrm>
            <a:off x="660389" y="6482079"/>
            <a:ext cx="7556519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Complete in 70 minutes!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8245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What Happens in 2 Hours?"/>
          <p:cNvSpPr txBox="1"/>
          <p:nvPr>
            <p:ph type="title"/>
          </p:nvPr>
        </p:nvSpPr>
        <p:spPr>
          <a:xfrm>
            <a:off x="1485900" y="3000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What Happens in 2 Hours?</a:t>
            </a:r>
          </a:p>
        </p:txBody>
      </p:sp>
      <p:sp>
        <p:nvSpPr>
          <p:cNvPr id="254" name="70 min"/>
          <p:cNvSpPr txBox="1"/>
          <p:nvPr/>
        </p:nvSpPr>
        <p:spPr>
          <a:xfrm>
            <a:off x="975482" y="4288294"/>
            <a:ext cx="1052804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      70 min</a:t>
            </a:r>
          </a:p>
        </p:txBody>
      </p:sp>
      <p:sp>
        <p:nvSpPr>
          <p:cNvPr id="255" name="50 min"/>
          <p:cNvSpPr txBox="1"/>
          <p:nvPr/>
        </p:nvSpPr>
        <p:spPr>
          <a:xfrm>
            <a:off x="3604381" y="4288294"/>
            <a:ext cx="949443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    50 min</a:t>
            </a:r>
          </a:p>
        </p:txBody>
      </p:sp>
      <p:sp>
        <p:nvSpPr>
          <p:cNvPr id="256" name="Ongoing 3B7 Routine"/>
          <p:cNvSpPr txBox="1"/>
          <p:nvPr/>
        </p:nvSpPr>
        <p:spPr>
          <a:xfrm>
            <a:off x="6093581" y="4288294"/>
            <a:ext cx="2064761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Ongoing 3B7 Routine</a:t>
            </a:r>
          </a:p>
        </p:txBody>
      </p:sp>
      <p:grpSp>
        <p:nvGrpSpPr>
          <p:cNvPr id="259" name="Step 1:  Prioritize Companies"/>
          <p:cNvGrpSpPr/>
          <p:nvPr/>
        </p:nvGrpSpPr>
        <p:grpSpPr>
          <a:xfrm>
            <a:off x="1180504" y="2635268"/>
            <a:ext cx="1400426" cy="1428733"/>
            <a:chOff x="0" y="0"/>
            <a:chExt cx="1400425" cy="1428732"/>
          </a:xfrm>
        </p:grpSpPr>
        <p:sp>
          <p:nvSpPr>
            <p:cNvPr id="257" name="Rounded Rectangle"/>
            <p:cNvSpPr/>
            <p:nvPr/>
          </p:nvSpPr>
          <p:spPr>
            <a:xfrm>
              <a:off x="0" y="0"/>
              <a:ext cx="1400426" cy="1428733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2372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58" name="Step 1:  Prioritize Companies"/>
            <p:cNvSpPr txBox="1"/>
            <p:nvPr/>
          </p:nvSpPr>
          <p:spPr>
            <a:xfrm>
              <a:off x="61525" y="255724"/>
              <a:ext cx="1277375" cy="917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t>Step 1:  </a:t>
              </a:r>
              <a:r>
                <a:rPr b="1"/>
                <a:t>Prioritize</a:t>
              </a:r>
              <a:r>
                <a:t> Companies</a:t>
              </a:r>
            </a:p>
          </p:txBody>
        </p:sp>
      </p:grpSp>
      <p:grpSp>
        <p:nvGrpSpPr>
          <p:cNvPr id="262" name="Step 3:  Recruit Boosters &amp; Advocates"/>
          <p:cNvGrpSpPr/>
          <p:nvPr/>
        </p:nvGrpSpPr>
        <p:grpSpPr>
          <a:xfrm>
            <a:off x="6432648" y="2635268"/>
            <a:ext cx="1400427" cy="1428733"/>
            <a:chOff x="0" y="0"/>
            <a:chExt cx="1400425" cy="1428732"/>
          </a:xfrm>
        </p:grpSpPr>
        <p:sp>
          <p:nvSpPr>
            <p:cNvPr id="260" name="Rounded Rectangle"/>
            <p:cNvSpPr/>
            <p:nvPr/>
          </p:nvSpPr>
          <p:spPr>
            <a:xfrm>
              <a:off x="0" y="0"/>
              <a:ext cx="1400426" cy="1428733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2372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1" name="Step 3:  Recruit Boosters &amp; Advocates"/>
            <p:cNvSpPr txBox="1"/>
            <p:nvPr/>
          </p:nvSpPr>
          <p:spPr>
            <a:xfrm>
              <a:off x="61525" y="109673"/>
              <a:ext cx="1277375" cy="1209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t>Step 3:  </a:t>
              </a:r>
              <a:r>
                <a:rPr b="1"/>
                <a:t>Recruit</a:t>
              </a:r>
              <a:r>
                <a:t> Boosters &amp; Advocates</a:t>
              </a:r>
            </a:p>
          </p:txBody>
        </p:sp>
      </p:grpSp>
      <p:grpSp>
        <p:nvGrpSpPr>
          <p:cNvPr id="265" name="Step 2:  Find Contacts &amp; Employees"/>
          <p:cNvGrpSpPr/>
          <p:nvPr/>
        </p:nvGrpSpPr>
        <p:grpSpPr>
          <a:xfrm>
            <a:off x="3806576" y="2635268"/>
            <a:ext cx="1400427" cy="1428735"/>
            <a:chOff x="0" y="0"/>
            <a:chExt cx="1400425" cy="1428734"/>
          </a:xfrm>
        </p:grpSpPr>
        <p:sp>
          <p:nvSpPr>
            <p:cNvPr id="263" name="Rounded Rectangle"/>
            <p:cNvSpPr/>
            <p:nvPr/>
          </p:nvSpPr>
          <p:spPr>
            <a:xfrm>
              <a:off x="0" y="0"/>
              <a:ext cx="1400426" cy="1428735"/>
            </a:xfrm>
            <a:prstGeom prst="roundRect">
              <a:avLst>
                <a:gd name="adj" fmla="val 16445"/>
              </a:avLst>
            </a:prstGeom>
            <a:solidFill>
              <a:schemeClr val="accent1">
                <a:lumOff val="2372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4" name="Step 2:  Find Contacts &amp; Employees"/>
            <p:cNvSpPr txBox="1"/>
            <p:nvPr/>
          </p:nvSpPr>
          <p:spPr>
            <a:xfrm>
              <a:off x="67451" y="255724"/>
              <a:ext cx="1265523" cy="917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t>Step 2:  Find </a:t>
              </a:r>
              <a:r>
                <a:rPr b="1"/>
                <a:t>Contacts</a:t>
              </a:r>
              <a:r>
                <a:t> &amp; Employees</a:t>
              </a:r>
            </a:p>
          </p:txBody>
        </p:sp>
      </p:grpSp>
      <p:sp>
        <p:nvSpPr>
          <p:cNvPr id="266" name="Arrow"/>
          <p:cNvSpPr/>
          <p:nvPr/>
        </p:nvSpPr>
        <p:spPr>
          <a:xfrm>
            <a:off x="5537074" y="3281179"/>
            <a:ext cx="565501" cy="371924"/>
          </a:xfrm>
          <a:prstGeom prst="rightArrow">
            <a:avLst>
              <a:gd name="adj1" fmla="val 32000"/>
              <a:gd name="adj2" fmla="val 117136"/>
            </a:avLst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67" name="Arrow"/>
          <p:cNvSpPr/>
          <p:nvPr/>
        </p:nvSpPr>
        <p:spPr>
          <a:xfrm>
            <a:off x="2911001" y="3243039"/>
            <a:ext cx="565500" cy="371924"/>
          </a:xfrm>
          <a:prstGeom prst="rightArrow">
            <a:avLst>
              <a:gd name="adj1" fmla="val 32000"/>
              <a:gd name="adj2" fmla="val 117136"/>
            </a:avLst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68" name="Workshop 1…"/>
          <p:cNvSpPr txBox="1"/>
          <p:nvPr/>
        </p:nvSpPr>
        <p:spPr>
          <a:xfrm>
            <a:off x="679964" y="4852020"/>
            <a:ext cx="2819406" cy="1501137"/>
          </a:xfrm>
          <a:prstGeom prst="rect">
            <a:avLst/>
          </a:prstGeom>
          <a:solidFill>
            <a:srgbClr val="FFFC79"/>
          </a:solidFill>
          <a:ln w="12700">
            <a:solidFill>
              <a:srgbClr val="DFA7A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Workshop 1: July 22, noon</a:t>
            </a:r>
          </a:p>
          <a:p>
            <a:pPr/>
            <a:r>
              <a:t>Identify and prioritize your </a:t>
            </a:r>
          </a:p>
          <a:p>
            <a:pPr/>
            <a:r>
              <a:t>top 40 Target Employers, </a:t>
            </a:r>
          </a:p>
          <a:p>
            <a:pPr/>
            <a:r>
              <a:t>leave with your LAMP list</a:t>
            </a:r>
          </a:p>
        </p:txBody>
      </p:sp>
      <p:sp>
        <p:nvSpPr>
          <p:cNvPr id="269" name="Workshop 2…"/>
          <p:cNvSpPr txBox="1"/>
          <p:nvPr/>
        </p:nvSpPr>
        <p:spPr>
          <a:xfrm>
            <a:off x="3741472" y="4852019"/>
            <a:ext cx="2819072" cy="1501137"/>
          </a:xfrm>
          <a:prstGeom prst="rect">
            <a:avLst/>
          </a:prstGeom>
          <a:solidFill>
            <a:srgbClr val="FFFC79"/>
          </a:solidFill>
          <a:ln w="12700">
            <a:solidFill>
              <a:srgbClr val="DFA7A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Workshop 2: July 28, 9 am</a:t>
            </a:r>
          </a:p>
          <a:p>
            <a:pPr/>
            <a:r>
              <a:t>Reach out to your top 5 </a:t>
            </a:r>
          </a:p>
          <a:p>
            <a:pPr/>
            <a:r>
              <a:t>employers, put the 3B7 </a:t>
            </a:r>
          </a:p>
          <a:p>
            <a:pPr/>
            <a:r>
              <a:t>process in place, begin </a:t>
            </a:r>
          </a:p>
          <a:p>
            <a:pPr/>
            <a:r>
              <a:t>developing boosters</a:t>
            </a:r>
          </a:p>
        </p:txBody>
      </p:sp>
      <p:sp>
        <p:nvSpPr>
          <p:cNvPr id="270" name="Bring your LAMP list!"/>
          <p:cNvSpPr/>
          <p:nvPr/>
        </p:nvSpPr>
        <p:spPr>
          <a:xfrm>
            <a:off x="6388100" y="5114829"/>
            <a:ext cx="1174651" cy="812801"/>
          </a:xfrm>
          <a:prstGeom prst="wedgeEllipseCallout">
            <a:avLst>
              <a:gd name="adj1" fmla="val -49135"/>
              <a:gd name="adj2" fmla="val 70000"/>
            </a:avLst>
          </a:prstGeom>
          <a:solidFill>
            <a:srgbClr val="FF7E79"/>
          </a:solidFill>
          <a:ln w="25400">
            <a:solidFill>
              <a:srgbClr val="FF7E79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>
              <a:defRPr sz="1400"/>
            </a:lvl1pPr>
          </a:lstStyle>
          <a:p>
            <a:pPr/>
            <a:r>
              <a:t>Bring your LAMP list!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-150811"/>
            <a:ext cx="2273300" cy="227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hank you and see you next Tuesday for Workshop #2…"/>
          <p:cNvSpPr txBox="1"/>
          <p:nvPr/>
        </p:nvSpPr>
        <p:spPr>
          <a:xfrm>
            <a:off x="1444026" y="360681"/>
            <a:ext cx="6255948" cy="701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/>
            </a:pPr>
            <a:r>
              <a:t>Thank you and see you next Tuesday for Workshop #2</a:t>
            </a:r>
          </a:p>
          <a:p>
            <a:pPr>
              <a:defRPr sz="2000"/>
            </a:pPr>
            <a:r>
              <a:t>Career Prospectors will post todays charts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5645" y="2199383"/>
            <a:ext cx="3244265" cy="456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hat is the Two Hour Job Search?"/>
          <p:cNvSpPr txBox="1"/>
          <p:nvPr>
            <p:ph type="title"/>
          </p:nvPr>
        </p:nvSpPr>
        <p:spPr>
          <a:xfrm>
            <a:off x="457200" y="287337"/>
            <a:ext cx="8229600" cy="1143004"/>
          </a:xfrm>
          <a:prstGeom prst="rect">
            <a:avLst/>
          </a:prstGeom>
        </p:spPr>
        <p:txBody>
          <a:bodyPr/>
          <a:lstStyle>
            <a:lvl1pPr defTabSz="438911">
              <a:defRPr sz="4200"/>
            </a:lvl1pPr>
          </a:lstStyle>
          <a:p>
            <a:pPr/>
            <a:r>
              <a:t>What is the Two Hour Job Search?</a:t>
            </a:r>
          </a:p>
        </p:txBody>
      </p:sp>
      <p:sp>
        <p:nvSpPr>
          <p:cNvPr id="131" name="Choose what you want to do…"/>
          <p:cNvSpPr txBox="1"/>
          <p:nvPr/>
        </p:nvSpPr>
        <p:spPr>
          <a:xfrm>
            <a:off x="649542" y="3616777"/>
            <a:ext cx="4353887" cy="208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Choose what you want to do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Write resume, linked in….</a:t>
            </a:r>
          </a:p>
          <a:p>
            <a:pPr>
              <a:defRPr b="1" i="1">
                <a:latin typeface="+mn-lt"/>
                <a:ea typeface="+mn-ea"/>
                <a:cs typeface="+mn-cs"/>
                <a:sym typeface="Calibri"/>
              </a:defRPr>
            </a:pPr>
            <a:r>
              <a:t>Prioritize</a:t>
            </a:r>
            <a:r>
              <a:rPr b="0" i="0"/>
              <a:t> target employers</a:t>
            </a:r>
          </a:p>
          <a:p>
            <a:pPr>
              <a:defRPr b="1" i="1">
                <a:latin typeface="+mn-lt"/>
                <a:ea typeface="+mn-ea"/>
                <a:cs typeface="+mn-cs"/>
                <a:sym typeface="Calibri"/>
              </a:defRPr>
            </a:pPr>
            <a:r>
              <a:t>Contact </a:t>
            </a:r>
            <a:r>
              <a:rPr b="0" i="0"/>
              <a:t>target employers</a:t>
            </a:r>
          </a:p>
          <a:p>
            <a:pPr>
              <a:defRPr b="1" i="1">
                <a:latin typeface="+mn-lt"/>
                <a:ea typeface="+mn-ea"/>
                <a:cs typeface="+mn-cs"/>
                <a:sym typeface="Calibri"/>
              </a:defRPr>
            </a:pPr>
            <a:r>
              <a:t>Recruit</a:t>
            </a:r>
            <a:r>
              <a:rPr b="0" i="0"/>
              <a:t> advocates to provide internal referrals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Interview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Select an offer</a:t>
            </a:r>
          </a:p>
        </p:txBody>
      </p:sp>
      <p:sp>
        <p:nvSpPr>
          <p:cNvPr id="132" name="Arrow"/>
          <p:cNvSpPr/>
          <p:nvPr/>
        </p:nvSpPr>
        <p:spPr>
          <a:xfrm>
            <a:off x="5984417" y="4499621"/>
            <a:ext cx="594783" cy="319996"/>
          </a:xfrm>
          <a:prstGeom prst="rightArrow">
            <a:avLst>
              <a:gd name="adj1" fmla="val 32000"/>
              <a:gd name="adj2" fmla="val 119881"/>
            </a:avLst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3" name="Rectangle"/>
          <p:cNvSpPr/>
          <p:nvPr/>
        </p:nvSpPr>
        <p:spPr>
          <a:xfrm>
            <a:off x="578686" y="4234192"/>
            <a:ext cx="5069645" cy="850854"/>
          </a:xfrm>
          <a:prstGeom prst="rect">
            <a:avLst/>
          </a:prstGeom>
          <a:ln w="38100">
            <a:solidFill>
              <a:schemeClr val="accent1">
                <a:alpha val="31766"/>
              </a:schemeClr>
            </a:solidFill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4" name="The 2 Hour…"/>
          <p:cNvSpPr txBox="1"/>
          <p:nvPr/>
        </p:nvSpPr>
        <p:spPr>
          <a:xfrm>
            <a:off x="6841199" y="4215142"/>
            <a:ext cx="1587941" cy="85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600">
                <a:solidFill>
                  <a:schemeClr val="accent1">
                    <a:satOff val="-4409"/>
                    <a:lumOff val="-10509"/>
                  </a:schemeClr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The 2 Hour</a:t>
            </a:r>
          </a:p>
          <a:p>
            <a:pPr>
              <a:defRPr sz="2600">
                <a:solidFill>
                  <a:schemeClr val="accent1">
                    <a:satOff val="-4409"/>
                    <a:lumOff val="-10509"/>
                  </a:schemeClr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Job Search</a:t>
            </a:r>
          </a:p>
        </p:txBody>
      </p:sp>
      <p:sp>
        <p:nvSpPr>
          <p:cNvPr id="135" name="An Ultra specific process for using technology to find the right job fast…"/>
          <p:cNvSpPr txBox="1"/>
          <p:nvPr/>
        </p:nvSpPr>
        <p:spPr>
          <a:xfrm>
            <a:off x="642560" y="1779721"/>
            <a:ext cx="7858880" cy="1497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0578" indent="-220578"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An Ultra specific process for using technology to find the right job fast</a:t>
            </a:r>
          </a:p>
          <a:p>
            <a:pPr marL="220578" indent="-220578"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Strategy to tap the hidden job market</a:t>
            </a:r>
          </a:p>
          <a:p>
            <a:pPr marL="220578" indent="-220578">
              <a:buSzPct val="100000"/>
              <a:buChar char="•"/>
              <a:defRPr sz="2400">
                <a:latin typeface="+mn-lt"/>
                <a:ea typeface="+mn-ea"/>
                <a:cs typeface="+mn-cs"/>
                <a:sym typeface="Calibri"/>
              </a:defRPr>
            </a:pPr>
            <a:r>
              <a:t>Pareto Principle:  80% of results comes from 20% of effort</a:t>
            </a:r>
          </a:p>
        </p:txBody>
      </p:sp>
      <p:sp>
        <p:nvSpPr>
          <p:cNvPr id="136" name="“The 2-Hours refers to how long I would spend job searching if you told me I had to start looking for a job right now — after two hours, I’d be done for the day, since any less time would be insufficient and any more, unnecessary.”…"/>
          <p:cNvSpPr txBox="1"/>
          <p:nvPr/>
        </p:nvSpPr>
        <p:spPr>
          <a:xfrm>
            <a:off x="404381" y="6042151"/>
            <a:ext cx="8050370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solidFill>
                  <a:schemeClr val="accent1"/>
                </a:solidFill>
              </a:defRPr>
            </a:pPr>
            <a:r>
              <a:t>“The 2-Hours refers to how long I would spend job searching if you told me I had to start looking for a job </a:t>
            </a:r>
            <a:r>
              <a:rPr i="1"/>
              <a:t>right now</a:t>
            </a:r>
            <a:r>
              <a:t> — after two hours, I’d be done for the day, since any less time would be insufficient and any more, unnecessary.”</a:t>
            </a:r>
          </a:p>
          <a:p>
            <a:pPr lvl="8" indent="1828800">
              <a:defRPr i="1" sz="1200">
                <a:solidFill>
                  <a:schemeClr val="accent1"/>
                </a:solidFill>
              </a:defRPr>
            </a:pPr>
            <a:r>
              <a:t>                                                 Steve Dalton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82450">
              <a:srgbClr val="FFFFFF"/>
            </a:gs>
            <a:gs pos="100000">
              <a:srgbClr val="74AEE6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Happens in 2 Hours?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What Happens in 2 Hours?</a:t>
            </a:r>
          </a:p>
        </p:txBody>
      </p:sp>
      <p:sp>
        <p:nvSpPr>
          <p:cNvPr id="139" name="70 min"/>
          <p:cNvSpPr txBox="1"/>
          <p:nvPr/>
        </p:nvSpPr>
        <p:spPr>
          <a:xfrm>
            <a:off x="975482" y="4288294"/>
            <a:ext cx="1052804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      70 min</a:t>
            </a:r>
          </a:p>
        </p:txBody>
      </p:sp>
      <p:sp>
        <p:nvSpPr>
          <p:cNvPr id="140" name="50 min"/>
          <p:cNvSpPr txBox="1"/>
          <p:nvPr/>
        </p:nvSpPr>
        <p:spPr>
          <a:xfrm>
            <a:off x="3604381" y="4288294"/>
            <a:ext cx="949443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    50 min</a:t>
            </a:r>
          </a:p>
        </p:txBody>
      </p:sp>
      <p:sp>
        <p:nvSpPr>
          <p:cNvPr id="141" name="Ongoing 3B7 Routine"/>
          <p:cNvSpPr txBox="1"/>
          <p:nvPr/>
        </p:nvSpPr>
        <p:spPr>
          <a:xfrm>
            <a:off x="6093581" y="4288294"/>
            <a:ext cx="2064761" cy="333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Ongoing 3B7 Routine</a:t>
            </a:r>
          </a:p>
        </p:txBody>
      </p:sp>
      <p:grpSp>
        <p:nvGrpSpPr>
          <p:cNvPr id="144" name="Step 1:  Prioritize Companies"/>
          <p:cNvGrpSpPr/>
          <p:nvPr/>
        </p:nvGrpSpPr>
        <p:grpSpPr>
          <a:xfrm>
            <a:off x="1180504" y="2635268"/>
            <a:ext cx="1400426" cy="1428733"/>
            <a:chOff x="0" y="0"/>
            <a:chExt cx="1400425" cy="1428732"/>
          </a:xfrm>
        </p:grpSpPr>
        <p:sp>
          <p:nvSpPr>
            <p:cNvPr id="142" name="Rounded Rectangle"/>
            <p:cNvSpPr/>
            <p:nvPr/>
          </p:nvSpPr>
          <p:spPr>
            <a:xfrm>
              <a:off x="0" y="0"/>
              <a:ext cx="1400426" cy="1428733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2372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43" name="Step 1:  Prioritize Companies"/>
            <p:cNvSpPr txBox="1"/>
            <p:nvPr/>
          </p:nvSpPr>
          <p:spPr>
            <a:xfrm>
              <a:off x="61525" y="255724"/>
              <a:ext cx="1277375" cy="917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t>Step 1:  </a:t>
              </a:r>
              <a:r>
                <a:rPr b="1"/>
                <a:t>Prioritize</a:t>
              </a:r>
              <a:r>
                <a:t> Companies</a:t>
              </a:r>
            </a:p>
          </p:txBody>
        </p:sp>
      </p:grpSp>
      <p:grpSp>
        <p:nvGrpSpPr>
          <p:cNvPr id="147" name="Step 3:  Recruit Boosters &amp; Advocates"/>
          <p:cNvGrpSpPr/>
          <p:nvPr/>
        </p:nvGrpSpPr>
        <p:grpSpPr>
          <a:xfrm>
            <a:off x="6432648" y="2635268"/>
            <a:ext cx="1400427" cy="1428733"/>
            <a:chOff x="0" y="0"/>
            <a:chExt cx="1400425" cy="1428732"/>
          </a:xfrm>
        </p:grpSpPr>
        <p:sp>
          <p:nvSpPr>
            <p:cNvPr id="145" name="Rounded Rectangle"/>
            <p:cNvSpPr/>
            <p:nvPr/>
          </p:nvSpPr>
          <p:spPr>
            <a:xfrm>
              <a:off x="0" y="0"/>
              <a:ext cx="1400426" cy="1428733"/>
            </a:xfrm>
            <a:prstGeom prst="roundRect">
              <a:avLst>
                <a:gd name="adj" fmla="val 15000"/>
              </a:avLst>
            </a:prstGeom>
            <a:solidFill>
              <a:schemeClr val="accent1">
                <a:lumOff val="2372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46" name="Step 3:  Recruit Boosters &amp; Advocates"/>
            <p:cNvSpPr txBox="1"/>
            <p:nvPr/>
          </p:nvSpPr>
          <p:spPr>
            <a:xfrm>
              <a:off x="61525" y="109673"/>
              <a:ext cx="1277375" cy="1209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t>Step 3:  </a:t>
              </a:r>
              <a:r>
                <a:rPr b="1"/>
                <a:t>Recruit</a:t>
              </a:r>
              <a:r>
                <a:t> Boosters &amp; Advocates</a:t>
              </a:r>
            </a:p>
          </p:txBody>
        </p:sp>
      </p:grpSp>
      <p:grpSp>
        <p:nvGrpSpPr>
          <p:cNvPr id="150" name="Step 2:  Find Contacts &amp; Employees"/>
          <p:cNvGrpSpPr/>
          <p:nvPr/>
        </p:nvGrpSpPr>
        <p:grpSpPr>
          <a:xfrm>
            <a:off x="3806576" y="2635268"/>
            <a:ext cx="1400427" cy="1428735"/>
            <a:chOff x="0" y="0"/>
            <a:chExt cx="1400425" cy="1428734"/>
          </a:xfrm>
        </p:grpSpPr>
        <p:sp>
          <p:nvSpPr>
            <p:cNvPr id="148" name="Rounded Rectangle"/>
            <p:cNvSpPr/>
            <p:nvPr/>
          </p:nvSpPr>
          <p:spPr>
            <a:xfrm>
              <a:off x="0" y="0"/>
              <a:ext cx="1400426" cy="1428735"/>
            </a:xfrm>
            <a:prstGeom prst="roundRect">
              <a:avLst>
                <a:gd name="adj" fmla="val 16445"/>
              </a:avLst>
            </a:prstGeom>
            <a:solidFill>
              <a:schemeClr val="accent1">
                <a:lumOff val="2372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149" name="Step 2:  Find Contacts &amp; Employees"/>
            <p:cNvSpPr txBox="1"/>
            <p:nvPr/>
          </p:nvSpPr>
          <p:spPr>
            <a:xfrm>
              <a:off x="67451" y="255724"/>
              <a:ext cx="1265523" cy="917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t>Step 2:  Find </a:t>
              </a:r>
              <a:r>
                <a:rPr b="1"/>
                <a:t>Contacts</a:t>
              </a:r>
              <a:r>
                <a:t> &amp; Employees</a:t>
              </a:r>
            </a:p>
          </p:txBody>
        </p:sp>
      </p:grpSp>
      <p:sp>
        <p:nvSpPr>
          <p:cNvPr id="151" name="Arrow"/>
          <p:cNvSpPr/>
          <p:nvPr/>
        </p:nvSpPr>
        <p:spPr>
          <a:xfrm>
            <a:off x="5537074" y="3281179"/>
            <a:ext cx="565501" cy="371924"/>
          </a:xfrm>
          <a:prstGeom prst="rightArrow">
            <a:avLst>
              <a:gd name="adj1" fmla="val 32000"/>
              <a:gd name="adj2" fmla="val 117136"/>
            </a:avLst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2" name="Arrow"/>
          <p:cNvSpPr/>
          <p:nvPr/>
        </p:nvSpPr>
        <p:spPr>
          <a:xfrm>
            <a:off x="2911001" y="3243039"/>
            <a:ext cx="565500" cy="371924"/>
          </a:xfrm>
          <a:prstGeom prst="rightArrow">
            <a:avLst>
              <a:gd name="adj1" fmla="val 32000"/>
              <a:gd name="adj2" fmla="val 117136"/>
            </a:avLst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3" name="Workshop 1…"/>
          <p:cNvSpPr txBox="1"/>
          <p:nvPr/>
        </p:nvSpPr>
        <p:spPr>
          <a:xfrm>
            <a:off x="679964" y="4852020"/>
            <a:ext cx="2819406" cy="1501137"/>
          </a:xfrm>
          <a:prstGeom prst="rect">
            <a:avLst/>
          </a:prstGeom>
          <a:solidFill>
            <a:srgbClr val="FFFC79"/>
          </a:solidFill>
          <a:ln w="12700">
            <a:solidFill>
              <a:srgbClr val="DFA7A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Workshop 1: July 22, noon</a:t>
            </a:r>
          </a:p>
          <a:p>
            <a:pPr/>
            <a:r>
              <a:t>Identify and prioritize your </a:t>
            </a:r>
          </a:p>
          <a:p>
            <a:pPr/>
            <a:r>
              <a:t>top 40 Target Employers, </a:t>
            </a:r>
          </a:p>
          <a:p>
            <a:pPr/>
            <a:r>
              <a:t>leave with your LAMP list</a:t>
            </a:r>
          </a:p>
        </p:txBody>
      </p:sp>
      <p:sp>
        <p:nvSpPr>
          <p:cNvPr id="154" name="Workshop 2…"/>
          <p:cNvSpPr txBox="1"/>
          <p:nvPr/>
        </p:nvSpPr>
        <p:spPr>
          <a:xfrm>
            <a:off x="3741472" y="4852019"/>
            <a:ext cx="2819072" cy="1501137"/>
          </a:xfrm>
          <a:prstGeom prst="rect">
            <a:avLst/>
          </a:prstGeom>
          <a:solidFill>
            <a:srgbClr val="FFFC79"/>
          </a:solidFill>
          <a:ln w="12700">
            <a:solidFill>
              <a:srgbClr val="DFA7A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Workshop 2: July 28, 9 am</a:t>
            </a:r>
          </a:p>
          <a:p>
            <a:pPr/>
            <a:r>
              <a:t>Reach out to your top 5 </a:t>
            </a:r>
          </a:p>
          <a:p>
            <a:pPr/>
            <a:r>
              <a:t>employers, put the 3B7 </a:t>
            </a:r>
          </a:p>
          <a:p>
            <a:pPr/>
            <a:r>
              <a:t>process in place, begin </a:t>
            </a:r>
          </a:p>
          <a:p>
            <a:pPr/>
            <a:r>
              <a:t>developing boosters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tep 1 Goal:  Prioritized List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Step 1 Goal:  Prioritized List</a:t>
            </a:r>
          </a:p>
        </p:txBody>
      </p:sp>
      <p:sp>
        <p:nvSpPr>
          <p:cNvPr id="157" name="LAMP Method:…"/>
          <p:cNvSpPr txBox="1"/>
          <p:nvPr/>
        </p:nvSpPr>
        <p:spPr>
          <a:xfrm>
            <a:off x="6055481" y="3516629"/>
            <a:ext cx="2765494" cy="336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LAMP Method:</a:t>
            </a:r>
          </a:p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L  L</a:t>
            </a:r>
            <a:r>
              <a:rPr b="0"/>
              <a:t>ist (Column A)</a:t>
            </a:r>
          </a:p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A  A</a:t>
            </a:r>
            <a:r>
              <a:rPr b="0"/>
              <a:t>lumni (Column B)</a:t>
            </a:r>
          </a:p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M  M</a:t>
            </a:r>
            <a:r>
              <a:rPr b="0"/>
              <a:t>otivation (Column C)</a:t>
            </a:r>
          </a:p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t>P  P</a:t>
            </a:r>
            <a:r>
              <a:rPr b="0"/>
              <a:t>ostings (Column D)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40 Companies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Excel Spreadsheet</a:t>
            </a:r>
          </a:p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Or download template</a:t>
            </a:r>
          </a:p>
          <a:p>
            <a:pPr>
              <a:lnSpc>
                <a:spcPts val="3000"/>
              </a:lnSpc>
              <a:defRPr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hlinkClick r:id="rId2" invalidUrl="" action="" tgtFrame="" tooltip="" history="1" highlightClick="0" endSnd="0"/>
              </a:rPr>
              <a:t>https://2hourjobsearch.com/resources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9355" y="1423987"/>
            <a:ext cx="922315" cy="922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ontent Placeholder 4" descr="Content Placeholder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173" y="1508910"/>
            <a:ext cx="5413622" cy="504282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70 min"/>
          <p:cNvSpPr txBox="1"/>
          <p:nvPr/>
        </p:nvSpPr>
        <p:spPr>
          <a:xfrm>
            <a:off x="7760712" y="2538728"/>
            <a:ext cx="600813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70 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hy 40 Companies?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Why 40 Companies?</a:t>
            </a:r>
          </a:p>
        </p:txBody>
      </p:sp>
      <p:sp>
        <p:nvSpPr>
          <p:cNvPr id="163" name="While companies with &gt;100 employees first come to mind, they comprise only 36.2% of jobs and 1.3% of employers…"/>
          <p:cNvSpPr txBox="1"/>
          <p:nvPr>
            <p:ph type="body" sz="half" idx="4294967295"/>
          </p:nvPr>
        </p:nvSpPr>
        <p:spPr>
          <a:xfrm>
            <a:off x="5090415" y="1550510"/>
            <a:ext cx="3745114" cy="4468192"/>
          </a:xfrm>
          <a:prstGeom prst="rect">
            <a:avLst/>
          </a:prstGeom>
        </p:spPr>
        <p:txBody>
          <a:bodyPr/>
          <a:lstStyle/>
          <a:p>
            <a:pPr marL="158815" indent="-158815" defTabSz="658572">
              <a:lnSpc>
                <a:spcPct val="120000"/>
              </a:lnSpc>
              <a:spcBef>
                <a:spcPts val="500"/>
              </a:spcBef>
              <a:buFontTx/>
              <a:defRPr sz="16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While companies with &gt;100 employees first come to mind, they comprise only 36.2% of jobs and 1.3% of employers</a:t>
            </a:r>
          </a:p>
          <a:p>
            <a:pPr marL="158815" indent="-158815" defTabSz="658572">
              <a:lnSpc>
                <a:spcPct val="120000"/>
              </a:lnSpc>
              <a:spcBef>
                <a:spcPts val="500"/>
              </a:spcBef>
              <a:buFontTx/>
              <a:defRPr sz="16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Companies with &lt;100 employees comprise 62.6% of jobs and 86.4% of employers </a:t>
            </a:r>
          </a:p>
          <a:p>
            <a:pPr marL="158815" indent="-158815" defTabSz="658572">
              <a:lnSpc>
                <a:spcPct val="120000"/>
              </a:lnSpc>
              <a:spcBef>
                <a:spcPts val="500"/>
              </a:spcBef>
              <a:buFontTx/>
              <a:defRPr sz="16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Starting with less than 40 companies skews your search toward obvious, high profile organizations, that draw lots of competition for jobs resulting longer recruiting processes.</a:t>
            </a:r>
          </a:p>
        </p:txBody>
      </p:sp>
      <p:graphicFrame>
        <p:nvGraphicFramePr>
          <p:cNvPr id="164" name="2D Pie Chart"/>
          <p:cNvGraphicFramePr/>
          <p:nvPr/>
        </p:nvGraphicFramePr>
        <p:xfrm>
          <a:off x="150949" y="1379539"/>
          <a:ext cx="3752229" cy="288240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65" name="2D Pie Chart"/>
          <p:cNvGraphicFramePr/>
          <p:nvPr/>
        </p:nvGraphicFramePr>
        <p:xfrm>
          <a:off x="1777683" y="4201039"/>
          <a:ext cx="2139622" cy="213962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66" name="% of employers"/>
          <p:cNvSpPr txBox="1"/>
          <p:nvPr/>
        </p:nvSpPr>
        <p:spPr>
          <a:xfrm>
            <a:off x="96354" y="2262896"/>
            <a:ext cx="167955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% of employers</a:t>
            </a:r>
          </a:p>
        </p:txBody>
      </p:sp>
      <p:sp>
        <p:nvSpPr>
          <p:cNvPr id="167" name="% of jobs"/>
          <p:cNvSpPr txBox="1"/>
          <p:nvPr/>
        </p:nvSpPr>
        <p:spPr>
          <a:xfrm>
            <a:off x="459910" y="5088139"/>
            <a:ext cx="104443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% of jobs</a:t>
            </a:r>
          </a:p>
        </p:txBody>
      </p:sp>
      <p:sp>
        <p:nvSpPr>
          <p:cNvPr id="168" name="2018 data, source:  http://youreconomy.org/profile/index.lasso"/>
          <p:cNvSpPr txBox="1"/>
          <p:nvPr/>
        </p:nvSpPr>
        <p:spPr>
          <a:xfrm>
            <a:off x="140771" y="6461871"/>
            <a:ext cx="426090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/>
            </a:lvl1pPr>
          </a:lstStyle>
          <a:p>
            <a:pPr/>
            <a:r>
              <a:t>2018 data, source:  http://youreconomy.org/profile/index.lasso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ist (Column A)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Why 40 Companies?</a:t>
            </a:r>
          </a:p>
        </p:txBody>
      </p:sp>
      <p:sp>
        <p:nvSpPr>
          <p:cNvPr id="171" name="Dream employers…"/>
          <p:cNvSpPr txBox="1"/>
          <p:nvPr>
            <p:ph type="body" sz="half" idx="1"/>
          </p:nvPr>
        </p:nvSpPr>
        <p:spPr>
          <a:xfrm>
            <a:off x="5189568" y="1533985"/>
            <a:ext cx="3745113" cy="4468192"/>
          </a:xfrm>
          <a:prstGeom prst="rect">
            <a:avLst/>
          </a:prstGeom>
        </p:spPr>
        <p:txBody>
          <a:bodyPr/>
          <a:lstStyle/>
          <a:p>
            <a:pPr marL="158815" indent="-158815" defTabSz="658572">
              <a:lnSpc>
                <a:spcPct val="120000"/>
              </a:lnSpc>
              <a:spcBef>
                <a:spcPts val="500"/>
              </a:spcBef>
              <a:buFontTx/>
              <a:defRPr sz="16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While companies with &gt;100 employees first come to mind, they comprise only 36.2% of jobs and 1.3% of employers</a:t>
            </a:r>
          </a:p>
          <a:p>
            <a:pPr marL="158815" indent="-158815" defTabSz="658572">
              <a:lnSpc>
                <a:spcPct val="120000"/>
              </a:lnSpc>
              <a:spcBef>
                <a:spcPts val="500"/>
              </a:spcBef>
              <a:buFontTx/>
              <a:defRPr sz="16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Companies with &lt;100 employees comprise 62.6% of jobs and 86.4% of employers </a:t>
            </a:r>
          </a:p>
          <a:p>
            <a:pPr marL="158815" indent="-158815" defTabSz="658572">
              <a:lnSpc>
                <a:spcPct val="120000"/>
              </a:lnSpc>
              <a:spcBef>
                <a:spcPts val="500"/>
              </a:spcBef>
              <a:buFontTx/>
              <a:defRPr sz="16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Starting with less than 40 companies skews your search toward obvious, high profile organizations, that draw lots of competition for jobs resulting longer recruiting processes.</a:t>
            </a:r>
          </a:p>
        </p:txBody>
      </p:sp>
      <p:sp>
        <p:nvSpPr>
          <p:cNvPr id="172" name="40 Companies in 40 minutes"/>
          <p:cNvSpPr txBox="1"/>
          <p:nvPr/>
        </p:nvSpPr>
        <p:spPr>
          <a:xfrm>
            <a:off x="-61086" y="6482079"/>
            <a:ext cx="9266171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Take a Broader View of the Job Market                                                                        </a:t>
            </a:r>
          </a:p>
        </p:txBody>
      </p:sp>
      <p:graphicFrame>
        <p:nvGraphicFramePr>
          <p:cNvPr id="173" name="Table"/>
          <p:cNvGraphicFramePr/>
          <p:nvPr/>
        </p:nvGraphicFramePr>
        <p:xfrm>
          <a:off x="527221" y="1665612"/>
          <a:ext cx="4149020" cy="394827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604893"/>
                <a:gridCol w="1271417"/>
                <a:gridCol w="1272708"/>
              </a:tblGrid>
              <a:tr h="789940">
                <a:tc>
                  <a:txBody>
                    <a:bodyPr/>
                    <a:lstStyle/>
                    <a:p>
                      <a:pPr indent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Employer Size (# employees)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Business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Jobs</a:t>
                      </a:r>
                    </a:p>
                  </a:txBody>
                  <a:tcPr marL="0" marR="0" marT="0" marB="0" anchor="ctr" anchorCtr="0" horzOverflow="overflow"/>
                </a:tc>
              </a:tr>
              <a:tr h="488159">
                <a:tc>
                  <a:txBody>
                    <a:bodyPr/>
                    <a:lstStyle/>
                    <a:p>
                      <a:pPr indent="457200" algn="l">
                        <a:defRPr>
                          <a:sym typeface="Helvetica"/>
                        </a:defRPr>
                      </a:pPr>
                      <a:r>
                        <a:t>Total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/>
                      </a:pPr>
                      <a:r>
                        <a:rPr sz="1200">
                          <a:sym typeface="Helvetica"/>
                        </a:rPr>
                        <a:t>16.0 million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>
                        <a:defRPr sz="1800"/>
                      </a:pPr>
                      <a:r>
                        <a:rPr sz="1200">
                          <a:sym typeface="Helvetica"/>
                        </a:rPr>
                        <a:t>164.9 million</a:t>
                      </a:r>
                    </a:p>
                  </a:txBody>
                  <a:tcPr marL="0" marR="0" marT="0" marB="0" anchor="ctr" anchorCtr="0" horzOverflow="overflow"/>
                </a:tc>
              </a:tr>
              <a:tr h="546100">
                <a:tc>
                  <a:txBody>
                    <a:bodyPr/>
                    <a:lstStyle/>
                    <a:p>
                      <a:pPr indent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Self Employed (1)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12.3%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1.2%</a:t>
                      </a:r>
                    </a:p>
                  </a:txBody>
                  <a:tcPr marL="0" marR="0" marT="0" marB="0" anchor="ctr" anchorCtr="0" horzOverflow="overflow"/>
                </a:tc>
              </a:tr>
              <a:tr h="485770">
                <a:tc>
                  <a:txBody>
                    <a:bodyPr/>
                    <a:lstStyle/>
                    <a:p>
                      <a:pPr indent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Stage 1 (2-9)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70.4%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26.2%</a:t>
                      </a:r>
                    </a:p>
                  </a:txBody>
                  <a:tcPr marL="0" marR="0" marT="0" marB="0" anchor="ctr" anchorCtr="0" horzOverflow="overflow"/>
                </a:tc>
              </a:tr>
              <a:tr h="546100">
                <a:tc>
                  <a:txBody>
                    <a:bodyPr/>
                    <a:lstStyle/>
                    <a:p>
                      <a:pPr indent="457200">
                        <a:defRPr>
                          <a:sym typeface="Helvetica"/>
                        </a:defRPr>
                      </a:pPr>
                      <a:r>
                        <a:t>Stage 2 (10-99)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16.0%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36.4%</a:t>
                      </a:r>
                    </a:p>
                  </a:txBody>
                  <a:tcPr marL="0" marR="0" marT="0" marB="0" anchor="ctr" anchorCtr="0" horzOverflow="overflow"/>
                </a:tc>
              </a:tr>
              <a:tr h="546100">
                <a:tc>
                  <a:txBody>
                    <a:bodyPr/>
                    <a:lstStyle/>
                    <a:p>
                      <a:pPr indent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Stage 3  (100-499)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1.2%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19.8%</a:t>
                      </a:r>
                    </a:p>
                  </a:txBody>
                  <a:tcPr marL="0" marR="0" marT="0" marB="0" anchor="ctr" anchorCtr="0" horzOverflow="overflow"/>
                </a:tc>
              </a:tr>
              <a:tr h="546100">
                <a:tc>
                  <a:txBody>
                    <a:bodyPr/>
                    <a:lstStyle/>
                    <a:p>
                      <a:pPr indent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  <a:sym typeface="Helvetica"/>
                        </a:rPr>
                        <a:t>Stage 4 (500+)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0.1%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sz="1800"/>
                      </a:pPr>
                      <a:r>
                        <a:rPr sz="1200">
                          <a:sym typeface="Helvetica"/>
                        </a:rPr>
                        <a:t>16.4%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174" name="2018 data, source:  http://youreconomy.org/profile/index.lasso"/>
          <p:cNvSpPr txBox="1"/>
          <p:nvPr/>
        </p:nvSpPr>
        <p:spPr>
          <a:xfrm>
            <a:off x="471277" y="5916536"/>
            <a:ext cx="426090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/>
            </a:lvl1pPr>
          </a:lstStyle>
          <a:p>
            <a:pPr/>
            <a:r>
              <a:t>2018 data, source:  http://youreconomy.org/profile/index.lasso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ist (Column A)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List (Column A)</a:t>
            </a:r>
          </a:p>
        </p:txBody>
      </p:sp>
      <p:sp>
        <p:nvSpPr>
          <p:cNvPr id="177" name="Dream employers…"/>
          <p:cNvSpPr txBox="1"/>
          <p:nvPr>
            <p:ph type="body" sz="quarter" idx="1"/>
          </p:nvPr>
        </p:nvSpPr>
        <p:spPr>
          <a:xfrm>
            <a:off x="5711588" y="3217468"/>
            <a:ext cx="2274038" cy="1464781"/>
          </a:xfrm>
          <a:prstGeom prst="rect">
            <a:avLst/>
          </a:prstGeom>
          <a:ln>
            <a:solidFill>
              <a:srgbClr val="DFA7A6"/>
            </a:solidFill>
          </a:ln>
        </p:spPr>
        <p:txBody>
          <a:bodyPr/>
          <a:lstStyle>
            <a:lvl1pPr marL="0" indent="0" defTabSz="665226">
              <a:spcBef>
                <a:spcPts val="600"/>
              </a:spcBef>
              <a:buSzTx/>
              <a:buNone/>
              <a:defRPr sz="18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Target at least 10 companies in each category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4955" y="1169987"/>
            <a:ext cx="922315" cy="922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40 min"/>
          <p:cNvSpPr txBox="1"/>
          <p:nvPr/>
        </p:nvSpPr>
        <p:spPr>
          <a:xfrm>
            <a:off x="8116312" y="2145027"/>
            <a:ext cx="600813" cy="2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40 min</a:t>
            </a:r>
          </a:p>
        </p:txBody>
      </p:sp>
      <p:sp>
        <p:nvSpPr>
          <p:cNvPr id="180" name="40 Companies in 40 minutes"/>
          <p:cNvSpPr txBox="1"/>
          <p:nvPr/>
        </p:nvSpPr>
        <p:spPr>
          <a:xfrm>
            <a:off x="-61086" y="6482079"/>
            <a:ext cx="9266171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40 Companies in 40 minutes                                                                           </a:t>
            </a:r>
          </a:p>
        </p:txBody>
      </p:sp>
      <p:graphicFrame>
        <p:nvGraphicFramePr>
          <p:cNvPr id="181" name="Table"/>
          <p:cNvGraphicFramePr/>
          <p:nvPr/>
        </p:nvGraphicFramePr>
        <p:xfrm>
          <a:off x="626373" y="1407319"/>
          <a:ext cx="4941336" cy="4806003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643098"/>
                <a:gridCol w="1652311"/>
                <a:gridCol w="1645927"/>
              </a:tblGrid>
              <a:tr h="864051">
                <a:tc>
                  <a:txBody>
                    <a:bodyPr/>
                    <a:lstStyle/>
                    <a:p>
                      <a:pPr indent="457200"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GROUP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BENEFITS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457200"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BEST FOR JOB SEEKERS WHO ARE….</a:t>
                      </a:r>
                    </a:p>
                  </a:txBody>
                  <a:tcPr marL="0" marR="0" marT="0" marB="0" anchor="ctr" anchorCtr="0" horzOverflow="overflow"/>
                </a:tc>
              </a:tr>
              <a:tr h="784632">
                <a:tc>
                  <a:txBody>
                    <a:bodyPr/>
                    <a:lstStyle/>
                    <a:p>
                      <a:pPr indent="117832" algn="l">
                        <a:defRPr b="0" sz="1400">
                          <a:sym typeface="Helvetica"/>
                        </a:defRPr>
                      </a:pPr>
                      <a:r>
                        <a:t>Dream Employers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Intuitive; research is applicable to multiple employers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Targeting a specific industry sector, or location</a:t>
                      </a:r>
                    </a:p>
                  </a:txBody>
                  <a:tcPr marL="0" marR="0" marT="0" marB="0" anchor="t" anchorCtr="0" horzOverflow="overflow"/>
                </a:tc>
              </a:tr>
              <a:tr h="1194669">
                <a:tc>
                  <a:txBody>
                    <a:bodyPr/>
                    <a:lstStyle/>
                    <a:p>
                      <a:pPr indent="117832" algn="l">
                        <a:defRPr b="0" sz="1400">
                          <a:sym typeface="Helvetica"/>
                        </a:defRPr>
                      </a:pPr>
                      <a:r>
                        <a:t>Alumni ( or affinity) employers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Have contacts at every target employer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Targeting a specific role/ job title or location, undecided about career, introvert</a:t>
                      </a:r>
                    </a:p>
                  </a:txBody>
                  <a:tcPr marL="0" marR="0" marT="0" marB="0" anchor="t" anchorCtr="0" horzOverflow="overflow"/>
                </a:tc>
              </a:tr>
              <a:tr h="769740">
                <a:tc>
                  <a:txBody>
                    <a:bodyPr/>
                    <a:lstStyle/>
                    <a:p>
                      <a:pPr indent="117832" algn="l">
                        <a:defRPr b="0" sz="1400">
                          <a:sym typeface="Helvetica"/>
                        </a:defRPr>
                      </a:pPr>
                      <a:r>
                        <a:t>Actively hiring employers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Target employers are currently hiring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Targeting a specific role/job title or location</a:t>
                      </a:r>
                    </a:p>
                  </a:txBody>
                  <a:tcPr marL="0" marR="0" marT="0" marB="0" anchor="t" anchorCtr="0" horzOverflow="overflow"/>
                </a:tc>
              </a:tr>
              <a:tr h="1192910">
                <a:tc>
                  <a:txBody>
                    <a:bodyPr/>
                    <a:lstStyle/>
                    <a:p>
                      <a:pPr indent="117832"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Trending employers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Learn about industry while researching; locate less obvious employers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Helvetica"/>
                        </a:defRPr>
                      </a:pPr>
                      <a:r>
                        <a:t>Switching careers, Seeking smaller employers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st (Column A)"/>
          <p:cNvSpPr txBox="1"/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pPr/>
            <a:r>
              <a:t>List (Column A)</a:t>
            </a:r>
          </a:p>
        </p:txBody>
      </p:sp>
      <p:sp>
        <p:nvSpPr>
          <p:cNvPr id="184" name="Dream employers…"/>
          <p:cNvSpPr txBox="1"/>
          <p:nvPr>
            <p:ph type="body" idx="1"/>
          </p:nvPr>
        </p:nvSpPr>
        <p:spPr>
          <a:xfrm>
            <a:off x="368300" y="1866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defTabSz="665226">
              <a:lnSpc>
                <a:spcPct val="120000"/>
              </a:lnSpc>
              <a:spcBef>
                <a:spcPts val="600"/>
              </a:spcBef>
              <a:buSzTx/>
              <a:buNone/>
              <a:defRPr sz="2100">
                <a:solidFill>
                  <a:srgbClr val="262626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Dream employers</a:t>
            </a:r>
          </a:p>
          <a:p>
            <a:pPr lvl="1" marL="591552" indent="-210551" defTabSz="665226">
              <a:lnSpc>
                <a:spcPct val="120000"/>
              </a:lnSpc>
              <a:spcBef>
                <a:spcPts val="200"/>
              </a:spcBef>
              <a:buFontTx/>
              <a:buChar char="•"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Brain Dump your dream companies</a:t>
            </a:r>
          </a:p>
          <a:p>
            <a:pPr lvl="1" marL="591552" indent="-210551" defTabSz="665226">
              <a:lnSpc>
                <a:spcPct val="120000"/>
              </a:lnSpc>
              <a:spcBef>
                <a:spcPts val="200"/>
              </a:spcBef>
              <a:buFontTx/>
              <a:buChar char="•"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From you dream employer’s LinkedIn page scroll down and look for “similar’, ‘people also viewed’, or ‘show more’ on a the right</a:t>
            </a:r>
          </a:p>
          <a:p>
            <a:pPr lvl="1" marL="591552" indent="-210551" defTabSz="665226">
              <a:lnSpc>
                <a:spcPct val="120000"/>
              </a:lnSpc>
              <a:spcBef>
                <a:spcPts val="200"/>
              </a:spcBef>
              <a:buFontTx/>
              <a:buChar char="•"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What are common traits shared by your dream employer? Google it!  “socially conscious apparel companies”</a:t>
            </a:r>
          </a:p>
          <a:p>
            <a:pPr marL="0" indent="0" defTabSz="665226">
              <a:lnSpc>
                <a:spcPct val="120000"/>
              </a:lnSpc>
              <a:spcBef>
                <a:spcPts val="600"/>
              </a:spcBef>
              <a:buSzTx/>
              <a:buNone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665226">
              <a:lnSpc>
                <a:spcPct val="120000"/>
              </a:lnSpc>
              <a:spcBef>
                <a:spcPts val="600"/>
              </a:spcBef>
              <a:buSzTx/>
              <a:buNone/>
              <a:defRPr sz="2100">
                <a:solidFill>
                  <a:srgbClr val="262626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No double clicking!  Capture the company and move on</a:t>
            </a:r>
          </a:p>
        </p:txBody>
      </p:sp>
      <p:sp>
        <p:nvSpPr>
          <p:cNvPr id="185" name="40 Companies in 40 minutes"/>
          <p:cNvSpPr txBox="1"/>
          <p:nvPr/>
        </p:nvSpPr>
        <p:spPr>
          <a:xfrm>
            <a:off x="-61086" y="6482079"/>
            <a:ext cx="9266171" cy="333084"/>
          </a:xfrm>
          <a:prstGeom prst="rect">
            <a:avLst/>
          </a:prstGeom>
          <a:solidFill>
            <a:srgbClr val="226DAA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40 Companies in 40 minutes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