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1"/>
  </p:sldMasterIdLst>
  <p:sldIdLst>
    <p:sldId id="256" r:id="rId2"/>
    <p:sldId id="258" r:id="rId3"/>
    <p:sldId id="259" r:id="rId4"/>
    <p:sldId id="260" r:id="rId5"/>
    <p:sldId id="261" r:id="rId6"/>
    <p:sldId id="262" r:id="rId7"/>
    <p:sldId id="264" r:id="rId8"/>
    <p:sldId id="265" r:id="rId9"/>
    <p:sldId id="263" r:id="rId10"/>
    <p:sldId id="268" r:id="rId11"/>
    <p:sldId id="267" r:id="rId12"/>
    <p:sldId id="266" r:id="rId13"/>
    <p:sldId id="270" r:id="rId14"/>
    <p:sldId id="269"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10/19/2020</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54200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10/19/2020</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784270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10/19/2020</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69993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10/19/2020</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912476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10/19/2020</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18720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10/19/2020</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870512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10/19/2020</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8391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10/19/2020</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001263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10/19/2020</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73278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10/19/2020</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932987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10/19/2020</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243084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fld id="{62D6E202-B606-4609-B914-27C9371A1F6D}" type="datetime1">
              <a:rPr lang="en-US" smtClean="0"/>
              <a:t>10/19/2020</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1279726"/>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704" r:id="rId5"/>
    <p:sldLayoutId id="2147483698" r:id="rId6"/>
    <p:sldLayoutId id="2147483699" r:id="rId7"/>
    <p:sldLayoutId id="2147483700" r:id="rId8"/>
    <p:sldLayoutId id="2147483703" r:id="rId9"/>
    <p:sldLayoutId id="2147483701" r:id="rId10"/>
    <p:sldLayoutId id="2147483702" r:id="rId11"/>
  </p:sldLayoutIdLst>
  <p:hf sldNum="0" hdr="0" ftr="0" dt="0"/>
  <p:txStyles>
    <p:title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www.linkedin.com/in/stgl/" TargetMode="External"/><Relationship Id="rId2" Type="http://schemas.openxmlformats.org/officeDocument/2006/relationships/hyperlink" Target="mailto:sglandry15@gmail.com"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linkedin.com/in/stgl/" TargetMode="External"/><Relationship Id="rId2" Type="http://schemas.openxmlformats.org/officeDocument/2006/relationships/hyperlink" Target="mailto:sglandry15@gmail.com"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452A527-3631-41ED-858D-3777A7D149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360F21-96CD-47BB-8202-91CF81F044EE}"/>
              </a:ext>
            </a:extLst>
          </p:cNvPr>
          <p:cNvSpPr>
            <a:spLocks noGrp="1"/>
          </p:cNvSpPr>
          <p:nvPr>
            <p:ph type="ctrTitle"/>
          </p:nvPr>
        </p:nvSpPr>
        <p:spPr>
          <a:xfrm>
            <a:off x="6730000" y="639097"/>
            <a:ext cx="4813072" cy="3494791"/>
          </a:xfrm>
        </p:spPr>
        <p:txBody>
          <a:bodyPr>
            <a:normAutofit fontScale="90000"/>
          </a:bodyPr>
          <a:lstStyle/>
          <a:p>
            <a:pPr algn="ctr"/>
            <a:r>
              <a:rPr lang="en-US" dirty="0">
                <a:latin typeface="Tahoma" panose="020B0604030504040204" pitchFamily="34" charset="0"/>
                <a:ea typeface="Tahoma" panose="020B0604030504040204" pitchFamily="34" charset="0"/>
                <a:cs typeface="Tahoma" panose="020B0604030504040204" pitchFamily="34" charset="0"/>
              </a:rPr>
              <a:t>Cover Letters &amp; Thank You Notes</a:t>
            </a:r>
          </a:p>
        </p:txBody>
      </p:sp>
      <p:sp>
        <p:nvSpPr>
          <p:cNvPr id="3" name="Subtitle 2">
            <a:extLst>
              <a:ext uri="{FF2B5EF4-FFF2-40B4-BE49-F238E27FC236}">
                <a16:creationId xmlns:a16="http://schemas.microsoft.com/office/drawing/2014/main" id="{F805B857-4FA3-4B3A-B6CE-FFA0F2147B90}"/>
              </a:ext>
            </a:extLst>
          </p:cNvPr>
          <p:cNvSpPr>
            <a:spLocks noGrp="1"/>
          </p:cNvSpPr>
          <p:nvPr>
            <p:ph type="subTitle" idx="1"/>
          </p:nvPr>
        </p:nvSpPr>
        <p:spPr>
          <a:xfrm>
            <a:off x="6729999" y="4455621"/>
            <a:ext cx="4829101" cy="1238616"/>
          </a:xfrm>
        </p:spPr>
        <p:txBody>
          <a:bodyPr>
            <a:normAutofit/>
          </a:bodyPr>
          <a:lstStyle/>
          <a:p>
            <a:r>
              <a:rPr lang="en-US" dirty="0"/>
              <a:t>Stephen Landry</a:t>
            </a:r>
          </a:p>
        </p:txBody>
      </p:sp>
      <p:pic>
        <p:nvPicPr>
          <p:cNvPr id="4" name="Picture 3">
            <a:extLst>
              <a:ext uri="{FF2B5EF4-FFF2-40B4-BE49-F238E27FC236}">
                <a16:creationId xmlns:a16="http://schemas.microsoft.com/office/drawing/2014/main" id="{8DFC3834-7D13-4075-8BED-727B8F32468E}"/>
              </a:ext>
            </a:extLst>
          </p:cNvPr>
          <p:cNvPicPr>
            <a:picLocks noChangeAspect="1"/>
          </p:cNvPicPr>
          <p:nvPr/>
        </p:nvPicPr>
        <p:blipFill rotWithShape="1">
          <a:blip r:embed="rId2"/>
          <a:srcRect l="8270" r="32395" b="-1"/>
          <a:stretch/>
        </p:blipFill>
        <p:spPr>
          <a:xfrm>
            <a:off x="1" y="10"/>
            <a:ext cx="6096000" cy="6857990"/>
          </a:xfrm>
          <a:prstGeom prst="rect">
            <a:avLst/>
          </a:prstGeom>
        </p:spPr>
      </p:pic>
      <p:cxnSp>
        <p:nvCxnSpPr>
          <p:cNvPr id="11" name="Straight Connector 10">
            <a:extLst>
              <a:ext uri="{FF2B5EF4-FFF2-40B4-BE49-F238E27FC236}">
                <a16:creationId xmlns:a16="http://schemas.microsoft.com/office/drawing/2014/main" id="{D28A9C89-B313-458F-9C85-515930A51A9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805053" y="4294754"/>
            <a:ext cx="43891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28739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891B37F-63F2-454C-BC9A-2984DDCBF8FF}"/>
              </a:ext>
            </a:extLst>
          </p:cNvPr>
          <p:cNvSpPr txBox="1"/>
          <p:nvPr/>
        </p:nvSpPr>
        <p:spPr>
          <a:xfrm>
            <a:off x="2931458" y="2228671"/>
            <a:ext cx="6329083" cy="2308324"/>
          </a:xfrm>
          <a:prstGeom prst="rect">
            <a:avLst/>
          </a:prstGeom>
          <a:noFill/>
        </p:spPr>
        <p:txBody>
          <a:bodyPr wrap="square" rtlCol="0">
            <a:spAutoFit/>
          </a:bodyPr>
          <a:lstStyle/>
          <a:p>
            <a:pPr algn="ctr"/>
            <a:r>
              <a:rPr lang="en-US" sz="7200" dirty="0">
                <a:latin typeface="Tahoma" panose="020B0604030504040204" pitchFamily="34" charset="0"/>
                <a:ea typeface="Tahoma" panose="020B0604030504040204" pitchFamily="34" charset="0"/>
                <a:cs typeface="Tahoma" panose="020B0604030504040204" pitchFamily="34" charset="0"/>
              </a:rPr>
              <a:t>Cover Letters Questions</a:t>
            </a:r>
          </a:p>
        </p:txBody>
      </p:sp>
    </p:spTree>
    <p:extLst>
      <p:ext uri="{BB962C8B-B14F-4D97-AF65-F5344CB8AC3E}">
        <p14:creationId xmlns:p14="http://schemas.microsoft.com/office/powerpoint/2010/main" val="4293607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891B37F-63F2-454C-BC9A-2984DDCBF8FF}"/>
              </a:ext>
            </a:extLst>
          </p:cNvPr>
          <p:cNvSpPr txBox="1"/>
          <p:nvPr/>
        </p:nvSpPr>
        <p:spPr>
          <a:xfrm>
            <a:off x="2554941" y="2228671"/>
            <a:ext cx="7082118" cy="1200329"/>
          </a:xfrm>
          <a:prstGeom prst="rect">
            <a:avLst/>
          </a:prstGeom>
          <a:noFill/>
        </p:spPr>
        <p:txBody>
          <a:bodyPr wrap="square" rtlCol="0">
            <a:spAutoFit/>
          </a:bodyPr>
          <a:lstStyle/>
          <a:p>
            <a:pPr algn="ctr"/>
            <a:r>
              <a:rPr lang="en-US" sz="7200" dirty="0">
                <a:latin typeface="Tahoma" panose="020B0604030504040204" pitchFamily="34" charset="0"/>
                <a:ea typeface="Tahoma" panose="020B0604030504040204" pitchFamily="34" charset="0"/>
                <a:cs typeface="Tahoma" panose="020B0604030504040204" pitchFamily="34" charset="0"/>
              </a:rPr>
              <a:t>Thank You Note</a:t>
            </a:r>
          </a:p>
        </p:txBody>
      </p:sp>
    </p:spTree>
    <p:extLst>
      <p:ext uri="{BB962C8B-B14F-4D97-AF65-F5344CB8AC3E}">
        <p14:creationId xmlns:p14="http://schemas.microsoft.com/office/powerpoint/2010/main" val="23055692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30C0F-801C-4ECD-8F98-6AF62FDE29D4}"/>
              </a:ext>
            </a:extLst>
          </p:cNvPr>
          <p:cNvSpPr>
            <a:spLocks noGrp="1"/>
          </p:cNvSpPr>
          <p:nvPr>
            <p:ph type="title"/>
          </p:nvPr>
        </p:nvSpPr>
        <p:spPr/>
        <p:txBody>
          <a:bodyPr/>
          <a:lstStyle/>
          <a:p>
            <a:r>
              <a:rPr lang="en-US" dirty="0"/>
              <a:t>Formatting Basics</a:t>
            </a:r>
          </a:p>
        </p:txBody>
      </p:sp>
      <p:sp>
        <p:nvSpPr>
          <p:cNvPr id="4" name="TextBox 3">
            <a:extLst>
              <a:ext uri="{FF2B5EF4-FFF2-40B4-BE49-F238E27FC236}">
                <a16:creationId xmlns:a16="http://schemas.microsoft.com/office/drawing/2014/main" id="{E4F1BB41-15B7-46AB-BBC2-CC3A0C1BFCB3}"/>
              </a:ext>
            </a:extLst>
          </p:cNvPr>
          <p:cNvSpPr txBox="1"/>
          <p:nvPr/>
        </p:nvSpPr>
        <p:spPr>
          <a:xfrm>
            <a:off x="1097280" y="2357718"/>
            <a:ext cx="10058400" cy="3416320"/>
          </a:xfrm>
          <a:prstGeom prst="rect">
            <a:avLst/>
          </a:prstGeom>
          <a:noFill/>
        </p:spPr>
        <p:txBody>
          <a:bodyPr wrap="square" rtlCol="0">
            <a:spAutoFit/>
          </a:bodyPr>
          <a:lstStyle/>
          <a:p>
            <a:pPr marL="285750" indent="-285750">
              <a:buFont typeface="Wingdings" panose="05000000000000000000" pitchFamily="2" charset="2"/>
              <a:buChar char="q"/>
            </a:pPr>
            <a:r>
              <a:rPr lang="en-US" dirty="0"/>
              <a:t>Email subject line, Thank You – “Your Name”</a:t>
            </a:r>
          </a:p>
          <a:p>
            <a:pPr marL="285750" indent="-285750">
              <a:buFont typeface="Wingdings" panose="05000000000000000000" pitchFamily="2" charset="2"/>
              <a:buChar char="q"/>
            </a:pPr>
            <a:r>
              <a:rPr lang="en-US" dirty="0"/>
              <a:t>Give thank you notes to the people who interviewed you and to individuals who helped you during the interview process (ex. someone you communicated with in HR, or someone who was an onsite guide for the day)</a:t>
            </a:r>
          </a:p>
          <a:p>
            <a:pPr marL="285750" indent="-285750">
              <a:buFont typeface="Wingdings" panose="05000000000000000000" pitchFamily="2" charset="2"/>
              <a:buChar char="q"/>
            </a:pPr>
            <a:r>
              <a:rPr lang="en-US" dirty="0"/>
              <a:t>1 – 2 paragraphs (about 2-4 sentences each)</a:t>
            </a:r>
          </a:p>
          <a:p>
            <a:pPr marL="285750" indent="-285750">
              <a:buFont typeface="Wingdings" panose="05000000000000000000" pitchFamily="2" charset="2"/>
              <a:buChar char="q"/>
            </a:pPr>
            <a:r>
              <a:rPr lang="en-US" dirty="0"/>
              <a:t>Begin with a Thank you (ex. Thank you for taking the time to meet yesterday)</a:t>
            </a:r>
          </a:p>
          <a:p>
            <a:pPr marL="285750" indent="-285750">
              <a:buFont typeface="Wingdings" panose="05000000000000000000" pitchFamily="2" charset="2"/>
              <a:buChar char="q"/>
            </a:pPr>
            <a:r>
              <a:rPr lang="en-US" dirty="0"/>
              <a:t>At minimum say one thing you enjoyed sharing about yourself, and one thing you enjoyed learning from them</a:t>
            </a:r>
          </a:p>
          <a:p>
            <a:pPr marL="285750" indent="-285750">
              <a:buFont typeface="Wingdings" panose="05000000000000000000" pitchFamily="2" charset="2"/>
              <a:buChar char="q"/>
            </a:pPr>
            <a:r>
              <a:rPr lang="en-US" dirty="0"/>
              <a:t>Mention that through this interview experience you are confident that you would be able to contribute as “x” position</a:t>
            </a:r>
          </a:p>
          <a:p>
            <a:pPr marL="285750" indent="-285750">
              <a:buFont typeface="Wingdings" panose="05000000000000000000" pitchFamily="2" charset="2"/>
              <a:buChar char="q"/>
            </a:pPr>
            <a:r>
              <a:rPr lang="en-US" dirty="0"/>
              <a:t>Have a professional e-signature</a:t>
            </a:r>
          </a:p>
          <a:p>
            <a:pPr marL="285750" indent="-285750">
              <a:buFont typeface="Wingdings" panose="05000000000000000000" pitchFamily="2" charset="2"/>
              <a:buChar char="q"/>
            </a:pPr>
            <a:endParaRPr lang="en-US" dirty="0"/>
          </a:p>
        </p:txBody>
      </p:sp>
    </p:spTree>
    <p:extLst>
      <p:ext uri="{BB962C8B-B14F-4D97-AF65-F5344CB8AC3E}">
        <p14:creationId xmlns:p14="http://schemas.microsoft.com/office/powerpoint/2010/main" val="3417029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30C0F-801C-4ECD-8F98-6AF62FDE29D4}"/>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Thank You Note Example</a:t>
            </a:r>
          </a:p>
        </p:txBody>
      </p:sp>
      <p:sp>
        <p:nvSpPr>
          <p:cNvPr id="3" name="Rectangle 2">
            <a:extLst>
              <a:ext uri="{FF2B5EF4-FFF2-40B4-BE49-F238E27FC236}">
                <a16:creationId xmlns:a16="http://schemas.microsoft.com/office/drawing/2014/main" id="{636F8D0B-8E82-408E-B9C2-2C7B1C2A503D}"/>
              </a:ext>
            </a:extLst>
          </p:cNvPr>
          <p:cNvSpPr/>
          <p:nvPr/>
        </p:nvSpPr>
        <p:spPr>
          <a:xfrm>
            <a:off x="412376" y="1987567"/>
            <a:ext cx="11367248" cy="4031873"/>
          </a:xfrm>
          <a:prstGeom prst="rect">
            <a:avLst/>
          </a:prstGeom>
        </p:spPr>
        <p:txBody>
          <a:bodyPr wrap="square">
            <a:spAutoFit/>
          </a:bodyPr>
          <a:lstStyle/>
          <a:p>
            <a:r>
              <a:rPr lang="en-US" sz="1600" dirty="0">
                <a:latin typeface="Times New Roman" panose="02020603050405020304" pitchFamily="18" charset="0"/>
                <a:cs typeface="Times New Roman" panose="02020603050405020304" pitchFamily="18" charset="0"/>
              </a:rPr>
              <a:t>Hey Rachel,</a:t>
            </a:r>
          </a:p>
          <a:p>
            <a:endParaRPr lang="en-US" sz="1600" dirty="0">
              <a:latin typeface="Times New Roman" panose="02020603050405020304" pitchFamily="18" charset="0"/>
              <a:cs typeface="Times New Roman" panose="02020603050405020304" pitchFamily="18" charset="0"/>
            </a:endParaRPr>
          </a:p>
          <a:p>
            <a:r>
              <a:rPr lang="en-US" sz="1600" dirty="0">
                <a:latin typeface="Times New Roman" panose="02020603050405020304" pitchFamily="18" charset="0"/>
                <a:cs typeface="Times New Roman" panose="02020603050405020304" pitchFamily="18" charset="0"/>
              </a:rPr>
              <a:t>Thank you for taking the time to meet today. I enjoyed our conversation and getting to share my professional and academic background. In addition, it was great to learn of your longevity within the Advisory Board and to hear about the process of presenting solutions to root cause issues.</a:t>
            </a:r>
          </a:p>
          <a:p>
            <a:endParaRPr lang="en-US" sz="1600" dirty="0">
              <a:latin typeface="Times New Roman" panose="02020603050405020304" pitchFamily="18" charset="0"/>
              <a:cs typeface="Times New Roman" panose="02020603050405020304" pitchFamily="18" charset="0"/>
            </a:endParaRPr>
          </a:p>
          <a:p>
            <a:r>
              <a:rPr lang="en-US" sz="1600" dirty="0">
                <a:latin typeface="Times New Roman" panose="02020603050405020304" pitchFamily="18" charset="0"/>
                <a:cs typeface="Times New Roman" panose="02020603050405020304" pitchFamily="18" charset="0"/>
              </a:rPr>
              <a:t>The values you mentioned of being inquisitive, not believing everything, and practicing upward management are all attributes that I adhere to. Knowing these values are dear to you and the organization gives me even more confidence that I can contribute greatly to the Advisory Board as a Sr. Research Analyst. Furthermore, it makes me more excited about the possibility of working with so many bright and inquisitive individuals within such a unique organization. I hope traveling to Austin goes smoothly and that your presentation goes well. Have a great day. </a:t>
            </a:r>
          </a:p>
          <a:p>
            <a:endParaRPr lang="en-US" sz="1600" dirty="0">
              <a:latin typeface="Times New Roman" panose="02020603050405020304" pitchFamily="18" charset="0"/>
              <a:cs typeface="Times New Roman" panose="02020603050405020304" pitchFamily="18" charset="0"/>
            </a:endParaRPr>
          </a:p>
          <a:p>
            <a:r>
              <a:rPr lang="en-US" sz="1600" dirty="0">
                <a:latin typeface="Times New Roman" panose="02020603050405020304" pitchFamily="18" charset="0"/>
                <a:cs typeface="Times New Roman" panose="02020603050405020304" pitchFamily="18" charset="0"/>
              </a:rPr>
              <a:t>Best, Stephen</a:t>
            </a:r>
          </a:p>
          <a:p>
            <a:endParaRPr lang="en-US" sz="1600" dirty="0">
              <a:latin typeface="Times New Roman" panose="02020603050405020304" pitchFamily="18" charset="0"/>
              <a:cs typeface="Times New Roman" panose="02020603050405020304" pitchFamily="18" charset="0"/>
            </a:endParaRPr>
          </a:p>
          <a:p>
            <a:r>
              <a:rPr lang="en-US" sz="1600" b="1" dirty="0">
                <a:latin typeface="Times New Roman" panose="02020603050405020304" pitchFamily="18" charset="0"/>
                <a:cs typeface="Times New Roman" panose="02020603050405020304" pitchFamily="18" charset="0"/>
              </a:rPr>
              <a:t>Stephen Landry, MHA</a:t>
            </a:r>
          </a:p>
          <a:p>
            <a:r>
              <a:rPr lang="en-US" sz="1600" dirty="0">
                <a:latin typeface="Times New Roman" panose="02020603050405020304" pitchFamily="18" charset="0"/>
                <a:cs typeface="Times New Roman" panose="02020603050405020304" pitchFamily="18" charset="0"/>
              </a:rPr>
              <a:t>804.677.7461 - sglandry15@gmail.com</a:t>
            </a:r>
          </a:p>
        </p:txBody>
      </p:sp>
    </p:spTree>
    <p:extLst>
      <p:ext uri="{BB962C8B-B14F-4D97-AF65-F5344CB8AC3E}">
        <p14:creationId xmlns:p14="http://schemas.microsoft.com/office/powerpoint/2010/main" val="3828664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891B37F-63F2-454C-BC9A-2984DDCBF8FF}"/>
              </a:ext>
            </a:extLst>
          </p:cNvPr>
          <p:cNvSpPr txBox="1"/>
          <p:nvPr/>
        </p:nvSpPr>
        <p:spPr>
          <a:xfrm>
            <a:off x="2554941" y="2228671"/>
            <a:ext cx="7082118" cy="2308324"/>
          </a:xfrm>
          <a:prstGeom prst="rect">
            <a:avLst/>
          </a:prstGeom>
          <a:noFill/>
        </p:spPr>
        <p:txBody>
          <a:bodyPr wrap="square" rtlCol="0">
            <a:spAutoFit/>
          </a:bodyPr>
          <a:lstStyle/>
          <a:p>
            <a:pPr algn="ctr"/>
            <a:r>
              <a:rPr lang="en-US" sz="7200" dirty="0">
                <a:latin typeface="Tahoma" panose="020B0604030504040204" pitchFamily="34" charset="0"/>
                <a:ea typeface="Tahoma" panose="020B0604030504040204" pitchFamily="34" charset="0"/>
                <a:cs typeface="Tahoma" panose="020B0604030504040204" pitchFamily="34" charset="0"/>
              </a:rPr>
              <a:t>Thank You Note Questions</a:t>
            </a:r>
          </a:p>
        </p:txBody>
      </p:sp>
    </p:spTree>
    <p:extLst>
      <p:ext uri="{BB962C8B-B14F-4D97-AF65-F5344CB8AC3E}">
        <p14:creationId xmlns:p14="http://schemas.microsoft.com/office/powerpoint/2010/main" val="4196328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27459B-954B-4CB0-A37D-D6464096DB9D}"/>
              </a:ext>
            </a:extLst>
          </p:cNvPr>
          <p:cNvSpPr/>
          <p:nvPr/>
        </p:nvSpPr>
        <p:spPr>
          <a:xfrm>
            <a:off x="1586752" y="3059668"/>
            <a:ext cx="9018495" cy="369332"/>
          </a:xfrm>
          <a:prstGeom prst="rect">
            <a:avLst/>
          </a:prstGeom>
        </p:spPr>
        <p:txBody>
          <a:bodyPr wrap="square">
            <a:spAutoFit/>
          </a:bodyPr>
          <a:lstStyle/>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Contact: </a:t>
            </a:r>
            <a:r>
              <a:rPr lang="en-US" dirty="0">
                <a:latin typeface="Tahoma" panose="020B0604030504040204" pitchFamily="34" charset="0"/>
                <a:ea typeface="Tahoma" panose="020B0604030504040204" pitchFamily="34" charset="0"/>
                <a:cs typeface="Tahoma" panose="020B0604030504040204" pitchFamily="34" charset="0"/>
                <a:hlinkClick r:id="rId2"/>
              </a:rPr>
              <a:t>sglandry15@gmail.com</a:t>
            </a:r>
            <a:r>
              <a:rPr lang="en-US" dirty="0">
                <a:latin typeface="Tahoma" panose="020B0604030504040204" pitchFamily="34" charset="0"/>
                <a:ea typeface="Tahoma" panose="020B0604030504040204" pitchFamily="34" charset="0"/>
                <a:cs typeface="Tahoma" panose="020B0604030504040204" pitchFamily="34" charset="0"/>
              </a:rPr>
              <a:t>, </a:t>
            </a:r>
            <a:r>
              <a:rPr lang="en-US" dirty="0">
                <a:latin typeface="Tahoma" panose="020B0604030504040204" pitchFamily="34" charset="0"/>
                <a:ea typeface="Tahoma" panose="020B0604030504040204" pitchFamily="34" charset="0"/>
                <a:cs typeface="Tahoma" panose="020B0604030504040204" pitchFamily="34" charset="0"/>
                <a:hlinkClick r:id="rId3"/>
              </a:rPr>
              <a:t>https://www.linkedin.com/in/stgl/</a:t>
            </a:r>
            <a:r>
              <a:rPr lang="en-US" dirty="0">
                <a:latin typeface="Tahoma" panose="020B0604030504040204" pitchFamily="34" charset="0"/>
                <a:ea typeface="Tahoma" panose="020B0604030504040204" pitchFamily="34" charset="0"/>
                <a:cs typeface="Tahoma" panose="020B0604030504040204" pitchFamily="34" charset="0"/>
              </a:rPr>
              <a:t>, 804-677-7461</a:t>
            </a:r>
          </a:p>
        </p:txBody>
      </p:sp>
    </p:spTree>
    <p:extLst>
      <p:ext uri="{BB962C8B-B14F-4D97-AF65-F5344CB8AC3E}">
        <p14:creationId xmlns:p14="http://schemas.microsoft.com/office/powerpoint/2010/main" val="404848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A356B-F952-44FB-8A1B-C0F8C2851C7D}"/>
              </a:ext>
            </a:extLst>
          </p:cNvPr>
          <p:cNvSpPr>
            <a:spLocks noGrp="1"/>
          </p:cNvSpPr>
          <p:nvPr>
            <p:ph type="title"/>
          </p:nvPr>
        </p:nvSpPr>
        <p:spPr/>
        <p:txBody>
          <a:bodyPr/>
          <a:lstStyle/>
          <a:p>
            <a:pPr algn="ctr"/>
            <a:r>
              <a:rPr lang="en-US" dirty="0">
                <a:solidFill>
                  <a:schemeClr val="tx1"/>
                </a:solidFill>
                <a:latin typeface="Tahoma" panose="020B0604030504040204" pitchFamily="34" charset="0"/>
                <a:ea typeface="Tahoma" panose="020B0604030504040204" pitchFamily="34" charset="0"/>
                <a:cs typeface="Tahoma" panose="020B0604030504040204" pitchFamily="34" charset="0"/>
              </a:rPr>
              <a:t>Stephen Landry - Bio</a:t>
            </a:r>
          </a:p>
        </p:txBody>
      </p:sp>
      <p:sp>
        <p:nvSpPr>
          <p:cNvPr id="4" name="TextBox 3">
            <a:extLst>
              <a:ext uri="{FF2B5EF4-FFF2-40B4-BE49-F238E27FC236}">
                <a16:creationId xmlns:a16="http://schemas.microsoft.com/office/drawing/2014/main" id="{E5348307-0B60-43B7-BCCA-0D012EA8966F}"/>
              </a:ext>
            </a:extLst>
          </p:cNvPr>
          <p:cNvSpPr txBox="1"/>
          <p:nvPr/>
        </p:nvSpPr>
        <p:spPr>
          <a:xfrm>
            <a:off x="1097280" y="2241176"/>
            <a:ext cx="10058400" cy="4801314"/>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Sr. Research Analyst – Advisory Board</a:t>
            </a:r>
          </a:p>
          <a:p>
            <a:pPr marL="285750" indent="-285750">
              <a:buFont typeface="Arial" panose="020B0604020202020204" pitchFamily="34" charset="0"/>
              <a:buChar char="•"/>
            </a:pPr>
            <a:endParaRPr lang="en-US"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Career Prospectors &amp; JAM (November 2019 – January 2020)</a:t>
            </a:r>
          </a:p>
          <a:p>
            <a:pPr marL="285750" indent="-285750">
              <a:buFont typeface="Arial" panose="020B0604020202020204" pitchFamily="34" charset="0"/>
              <a:buChar char="•"/>
            </a:pPr>
            <a:endParaRPr lang="en-US"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Experience working in consulting firms,  government contract orgs., start-ups, and health systems</a:t>
            </a:r>
          </a:p>
          <a:p>
            <a:pPr marL="285750" indent="-285750">
              <a:buFont typeface="Arial" panose="020B0604020202020204" pitchFamily="34" charset="0"/>
              <a:buChar char="•"/>
            </a:pPr>
            <a:endParaRPr lang="en-US"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Master’s in Health Administration (June 2019) – University of Washington</a:t>
            </a:r>
          </a:p>
          <a:p>
            <a:pPr marL="285750" indent="-285750">
              <a:buFont typeface="Arial" panose="020B0604020202020204" pitchFamily="34" charset="0"/>
              <a:buChar char="•"/>
            </a:pPr>
            <a:endParaRPr lang="en-US"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Writing experience: consultant engagements, school assignments, scholarship essays, graduate school applications, cover letters, job application tasks</a:t>
            </a:r>
          </a:p>
          <a:p>
            <a:pPr marL="285750" indent="-285750">
              <a:buFont typeface="Arial" panose="020B0604020202020204" pitchFamily="34" charset="0"/>
              <a:buChar char="•"/>
            </a:pPr>
            <a:endParaRPr lang="en-US"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Contact: </a:t>
            </a:r>
            <a:r>
              <a:rPr lang="en-US" dirty="0">
                <a:latin typeface="Tahoma" panose="020B0604030504040204" pitchFamily="34" charset="0"/>
                <a:ea typeface="Tahoma" panose="020B0604030504040204" pitchFamily="34" charset="0"/>
                <a:cs typeface="Tahoma" panose="020B0604030504040204" pitchFamily="34" charset="0"/>
                <a:hlinkClick r:id="rId2"/>
              </a:rPr>
              <a:t>sglandry15@gmail.com</a:t>
            </a:r>
            <a:r>
              <a:rPr lang="en-US" dirty="0">
                <a:latin typeface="Tahoma" panose="020B0604030504040204" pitchFamily="34" charset="0"/>
                <a:ea typeface="Tahoma" panose="020B0604030504040204" pitchFamily="34" charset="0"/>
                <a:cs typeface="Tahoma" panose="020B0604030504040204" pitchFamily="34" charset="0"/>
              </a:rPr>
              <a:t>, </a:t>
            </a:r>
            <a:r>
              <a:rPr lang="en-US" dirty="0">
                <a:latin typeface="Tahoma" panose="020B0604030504040204" pitchFamily="34" charset="0"/>
                <a:ea typeface="Tahoma" panose="020B0604030504040204" pitchFamily="34" charset="0"/>
                <a:cs typeface="Tahoma" panose="020B0604030504040204" pitchFamily="34" charset="0"/>
                <a:hlinkClick r:id="rId3"/>
              </a:rPr>
              <a:t>https://www.linkedin.com/in/stgl/</a:t>
            </a:r>
            <a:r>
              <a:rPr lang="en-US" dirty="0">
                <a:latin typeface="Tahoma" panose="020B0604030504040204" pitchFamily="34" charset="0"/>
                <a:ea typeface="Tahoma" panose="020B0604030504040204" pitchFamily="34" charset="0"/>
                <a:cs typeface="Tahoma" panose="020B0604030504040204" pitchFamily="34" charset="0"/>
              </a:rPr>
              <a:t>, 804-677-7461</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627755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891B37F-63F2-454C-BC9A-2984DDCBF8FF}"/>
              </a:ext>
            </a:extLst>
          </p:cNvPr>
          <p:cNvSpPr txBox="1"/>
          <p:nvPr/>
        </p:nvSpPr>
        <p:spPr>
          <a:xfrm>
            <a:off x="2931458" y="2228671"/>
            <a:ext cx="6329083" cy="1200329"/>
          </a:xfrm>
          <a:prstGeom prst="rect">
            <a:avLst/>
          </a:prstGeom>
          <a:noFill/>
        </p:spPr>
        <p:txBody>
          <a:bodyPr wrap="square" rtlCol="0">
            <a:spAutoFit/>
          </a:bodyPr>
          <a:lstStyle/>
          <a:p>
            <a:pPr algn="ctr"/>
            <a:r>
              <a:rPr lang="en-US" sz="7200" dirty="0">
                <a:latin typeface="Tahoma" panose="020B0604030504040204" pitchFamily="34" charset="0"/>
                <a:ea typeface="Tahoma" panose="020B0604030504040204" pitchFamily="34" charset="0"/>
                <a:cs typeface="Tahoma" panose="020B0604030504040204" pitchFamily="34" charset="0"/>
              </a:rPr>
              <a:t>Cover Letters</a:t>
            </a:r>
          </a:p>
        </p:txBody>
      </p:sp>
    </p:spTree>
    <p:extLst>
      <p:ext uri="{BB962C8B-B14F-4D97-AF65-F5344CB8AC3E}">
        <p14:creationId xmlns:p14="http://schemas.microsoft.com/office/powerpoint/2010/main" val="4055751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E679D-7BEB-4C0F-9E62-BAD2E03BDA4E}"/>
              </a:ext>
            </a:extLst>
          </p:cNvPr>
          <p:cNvSpPr>
            <a:spLocks noGrp="1"/>
          </p:cNvSpPr>
          <p:nvPr>
            <p:ph type="title"/>
          </p:nvPr>
        </p:nvSpPr>
        <p:spPr/>
        <p:txBody>
          <a:bodyPr/>
          <a:lstStyle/>
          <a:p>
            <a:pPr algn="ctr"/>
            <a:r>
              <a:rPr lang="en-US" dirty="0">
                <a:solidFill>
                  <a:schemeClr val="tx1"/>
                </a:solidFill>
                <a:latin typeface="Tahoma" panose="020B0604030504040204" pitchFamily="34" charset="0"/>
                <a:ea typeface="Tahoma" panose="020B0604030504040204" pitchFamily="34" charset="0"/>
                <a:cs typeface="Tahoma" panose="020B0604030504040204" pitchFamily="34" charset="0"/>
              </a:rPr>
              <a:t>Formatting Basics</a:t>
            </a:r>
          </a:p>
        </p:txBody>
      </p:sp>
      <p:sp>
        <p:nvSpPr>
          <p:cNvPr id="4" name="TextBox 3">
            <a:extLst>
              <a:ext uri="{FF2B5EF4-FFF2-40B4-BE49-F238E27FC236}">
                <a16:creationId xmlns:a16="http://schemas.microsoft.com/office/drawing/2014/main" id="{A5F66006-9E4A-4CB2-A739-7A3821A915FA}"/>
              </a:ext>
            </a:extLst>
          </p:cNvPr>
          <p:cNvSpPr txBox="1"/>
          <p:nvPr/>
        </p:nvSpPr>
        <p:spPr>
          <a:xfrm>
            <a:off x="1118795" y="2170192"/>
            <a:ext cx="9954409" cy="4401205"/>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Proper heading (next slide)</a:t>
            </a:r>
          </a:p>
          <a:p>
            <a:pPr marL="171450" indent="-171450">
              <a:buFont typeface="Arial" panose="020B0604020202020204" pitchFamily="34" charset="0"/>
              <a:buChar char="•"/>
            </a:pPr>
            <a:endParaRPr lang="en-US" sz="800"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No pictures</a:t>
            </a:r>
          </a:p>
          <a:p>
            <a:pPr marL="171450" indent="-171450">
              <a:buFont typeface="Arial" panose="020B0604020202020204" pitchFamily="34" charset="0"/>
              <a:buChar char="•"/>
            </a:pPr>
            <a:endParaRPr lang="en-US" sz="800"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Margins around paper are between 0.7 – 1.0</a:t>
            </a:r>
          </a:p>
          <a:p>
            <a:pPr marL="171450" indent="-171450">
              <a:buFont typeface="Arial" panose="020B0604020202020204" pitchFamily="34" charset="0"/>
              <a:buChar char="•"/>
            </a:pPr>
            <a:endParaRPr lang="en-US" sz="800"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1 page</a:t>
            </a:r>
          </a:p>
          <a:p>
            <a:pPr marL="171450" indent="-171450">
              <a:buFont typeface="Arial" panose="020B0604020202020204" pitchFamily="34" charset="0"/>
              <a:buChar char="•"/>
            </a:pPr>
            <a:endParaRPr lang="en-US" sz="800"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Black ink, 12 font, times new roman</a:t>
            </a:r>
          </a:p>
          <a:p>
            <a:pPr marL="171450" indent="-171450">
              <a:buFont typeface="Arial" panose="020B0604020202020204" pitchFamily="34" charset="0"/>
              <a:buChar char="•"/>
            </a:pPr>
            <a:endParaRPr lang="en-US" sz="800"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3 – 5 paragraphs</a:t>
            </a:r>
          </a:p>
          <a:p>
            <a:pPr marL="171450" indent="-171450">
              <a:buFont typeface="Arial" panose="020B0604020202020204" pitchFamily="34" charset="0"/>
              <a:buChar char="•"/>
            </a:pPr>
            <a:endParaRPr lang="en-US" sz="800"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Indent paragraphs, and justify align everything</a:t>
            </a:r>
          </a:p>
          <a:p>
            <a:pPr marL="171450" indent="-171450">
              <a:buFont typeface="Arial" panose="020B0604020202020204" pitchFamily="34" charset="0"/>
              <a:buChar char="•"/>
            </a:pPr>
            <a:endParaRPr lang="en-US" sz="800"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Use words in job description to pass ATS</a:t>
            </a:r>
          </a:p>
          <a:p>
            <a:pPr marL="171450" indent="-171450">
              <a:buFont typeface="Arial" panose="020B0604020202020204" pitchFamily="34" charset="0"/>
              <a:buChar char="•"/>
            </a:pPr>
            <a:endParaRPr lang="en-US" sz="800"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Proper closing (slide 8)</a:t>
            </a:r>
          </a:p>
          <a:p>
            <a:pPr marL="171450" indent="-171450">
              <a:buFont typeface="Arial" panose="020B0604020202020204" pitchFamily="34" charset="0"/>
              <a:buChar char="•"/>
            </a:pPr>
            <a:endParaRPr lang="en-US" sz="800"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EDIT!!!!!!</a:t>
            </a:r>
          </a:p>
          <a:p>
            <a:pPr marL="285750" indent="-285750">
              <a:buFont typeface="Wingdings" panose="05000000000000000000" pitchFamily="2" charset="2"/>
              <a:buChar char="q"/>
            </a:pPr>
            <a:endParaRPr 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88296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B0D5F8-6E53-4093-89EC-11B214291ACB}"/>
              </a:ext>
            </a:extLst>
          </p:cNvPr>
          <p:cNvSpPr>
            <a:spLocks noGrp="1"/>
          </p:cNvSpPr>
          <p:nvPr>
            <p:ph type="title"/>
          </p:nvPr>
        </p:nvSpPr>
        <p:spPr/>
        <p:txBody>
          <a:bodyPr/>
          <a:lstStyle/>
          <a:p>
            <a:pPr algn="ctr"/>
            <a:r>
              <a:rPr lang="en-US" dirty="0">
                <a:solidFill>
                  <a:schemeClr val="tx1"/>
                </a:solidFill>
                <a:latin typeface="Tahoma" panose="020B0604030504040204" pitchFamily="34" charset="0"/>
                <a:ea typeface="Tahoma" panose="020B0604030504040204" pitchFamily="34" charset="0"/>
                <a:cs typeface="Tahoma" panose="020B0604030504040204" pitchFamily="34" charset="0"/>
              </a:rPr>
              <a:t>Cover Letter Header</a:t>
            </a:r>
          </a:p>
        </p:txBody>
      </p:sp>
      <p:sp>
        <p:nvSpPr>
          <p:cNvPr id="3" name="Rectangle 2">
            <a:extLst>
              <a:ext uri="{FF2B5EF4-FFF2-40B4-BE49-F238E27FC236}">
                <a16:creationId xmlns:a16="http://schemas.microsoft.com/office/drawing/2014/main" id="{DF4BD1AD-EFF6-40BC-A79D-E1C1526DD0E0}"/>
              </a:ext>
            </a:extLst>
          </p:cNvPr>
          <p:cNvSpPr/>
          <p:nvPr/>
        </p:nvSpPr>
        <p:spPr>
          <a:xfrm>
            <a:off x="587188" y="2112165"/>
            <a:ext cx="11147612" cy="2930033"/>
          </a:xfrm>
          <a:prstGeom prst="rect">
            <a:avLst/>
          </a:prstGeom>
        </p:spPr>
        <p:txBody>
          <a:bodyPr wrap="square">
            <a:spAutoFit/>
          </a:bodyPr>
          <a:lstStyle/>
          <a:p>
            <a:pPr algn="ctr">
              <a:lnSpc>
                <a:spcPct val="107000"/>
              </a:lnSpc>
            </a:pPr>
            <a:r>
              <a:rPr lang="en-US" sz="2800" b="1" cap="small" dirty="0">
                <a:effectLst/>
                <a:latin typeface="Times New Roman" panose="02020603050405020304" pitchFamily="18" charset="0"/>
                <a:ea typeface="Times New Roman" panose="02020603050405020304" pitchFamily="18" charset="0"/>
                <a:cs typeface="Times New Roman" panose="02020603050405020304" pitchFamily="18" charset="0"/>
              </a:rPr>
              <a:t>Stephen G. Landry, MHA, LSSGB</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pPr>
            <a:r>
              <a:rPr lang="en-US" dirty="0">
                <a:latin typeface="Times New Roman" panose="02020603050405020304" pitchFamily="18" charset="0"/>
                <a:ea typeface="Times New Roman" panose="02020603050405020304" pitchFamily="18" charset="0"/>
                <a:cs typeface="Times New Roman" panose="02020603050405020304" pitchFamily="18" charset="0"/>
              </a:rPr>
              <a:t>Address (only list if it will help) </a:t>
            </a:r>
            <a:r>
              <a:rPr lang="en-US" dirty="0">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en-US" dirty="0">
                <a:latin typeface="Times New Roman" panose="02020603050405020304" pitchFamily="18" charset="0"/>
                <a:ea typeface="Times New Roman" panose="02020603050405020304" pitchFamily="18" charset="0"/>
                <a:cs typeface="Times New Roman" panose="02020603050405020304" pitchFamily="18" charset="0"/>
              </a:rPr>
              <a:t> phone number (not work) </a:t>
            </a:r>
            <a:r>
              <a:rPr lang="en-US" dirty="0">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en-US" dirty="0">
                <a:latin typeface="Times New Roman" panose="02020603050405020304" pitchFamily="18" charset="0"/>
                <a:ea typeface="Times New Roman" panose="02020603050405020304" pitchFamily="18" charset="0"/>
                <a:cs typeface="Times New Roman" panose="02020603050405020304" pitchFamily="18" charset="0"/>
              </a:rPr>
              <a:t> email (not work) </a:t>
            </a:r>
            <a:r>
              <a:rPr lang="en-US" sz="1600" dirty="0">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 LinkedIn profile URL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pPr>
            <a:r>
              <a:rPr lang="en-US" sz="105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Date (January 5, 2020)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Formal Name of Company                                             </a:t>
            </a:r>
            <a:r>
              <a:rPr lang="en-US" sz="1600" b="1" dirty="0" err="1">
                <a:effectLst/>
                <a:latin typeface="Times New Roman" panose="02020603050405020304" pitchFamily="18" charset="0"/>
                <a:ea typeface="Calibri" panose="020F0502020204030204" pitchFamily="34" charset="0"/>
                <a:cs typeface="Times New Roman" panose="02020603050405020304" pitchFamily="18" charset="0"/>
              </a:rPr>
              <a:t>Envera</a:t>
            </a: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 Health</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Mailing Address of </a:t>
            </a:r>
            <a:r>
              <a:rPr lang="en-US" sz="1600" dirty="0">
                <a:latin typeface="Times New Roman" panose="02020603050405020304" pitchFamily="18" charset="0"/>
                <a:ea typeface="Calibri" panose="020F0502020204030204" pitchFamily="34" charset="0"/>
                <a:cs typeface="Times New Roman" panose="02020603050405020304" pitchFamily="18" charset="0"/>
              </a:rPr>
              <a:t>Location You are applying to            </a:t>
            </a:r>
            <a:r>
              <a:rPr lang="en-US" sz="1600" dirty="0">
                <a:latin typeface="Times New Roman" panose="02020603050405020304" pitchFamily="18" charset="0"/>
                <a:ea typeface="Tahoma" panose="020B0604030504040204" pitchFamily="34" charset="0"/>
                <a:cs typeface="Times New Roman" panose="02020603050405020304" pitchFamily="18" charset="0"/>
              </a:rPr>
              <a:t>1001 </a:t>
            </a:r>
            <a:r>
              <a:rPr lang="en-US" sz="1600" dirty="0" err="1">
                <a:latin typeface="Times New Roman" panose="02020603050405020304" pitchFamily="18" charset="0"/>
                <a:ea typeface="Tahoma" panose="020B0604030504040204" pitchFamily="34" charset="0"/>
                <a:cs typeface="Times New Roman" panose="02020603050405020304" pitchFamily="18" charset="0"/>
              </a:rPr>
              <a:t>Hallax</a:t>
            </a:r>
            <a:r>
              <a:rPr lang="en-US" sz="1600" dirty="0">
                <a:latin typeface="Times New Roman" panose="02020603050405020304" pitchFamily="18" charset="0"/>
                <a:ea typeface="Tahoma" panose="020B0604030504040204" pitchFamily="34" charset="0"/>
                <a:cs typeface="Times New Roman" panose="02020603050405020304" pitchFamily="18" charset="0"/>
              </a:rPr>
              <a:t> Point #1B</a:t>
            </a:r>
            <a:endParaRPr lang="en-US" sz="1600" dirty="0">
              <a:effectLst/>
              <a:latin typeface="Times New Roman" panose="02020603050405020304" pitchFamily="18" charset="0"/>
              <a:ea typeface="Tahoma" panose="020B0604030504040204" pitchFamily="34" charset="0"/>
              <a:cs typeface="Times New Roman" panose="02020603050405020304" pitchFamily="18" charset="0"/>
            </a:endParaRPr>
          </a:p>
          <a:p>
            <a:pPr algn="just">
              <a:lnSpc>
                <a:spcPct val="107000"/>
              </a:lnSpc>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Or address of where the application is being sent to</a:t>
            </a:r>
            <a:r>
              <a:rPr lang="en-US" dirty="0"/>
              <a:t>        </a:t>
            </a:r>
            <a:r>
              <a:rPr lang="en-US" sz="1600" dirty="0">
                <a:latin typeface="Times New Roman" panose="02020603050405020304" pitchFamily="18" charset="0"/>
                <a:cs typeface="Times New Roman" panose="02020603050405020304" pitchFamily="18" charset="0"/>
              </a:rPr>
              <a:t>Richmond, VA 23219</a:t>
            </a:r>
          </a:p>
          <a:p>
            <a:pPr algn="just">
              <a:lnSpc>
                <a:spcPct val="107000"/>
              </a:lnSpc>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sz="105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Dear (person’s name, use formalities (Mr., Mrs., Dr.) or if person is unknown use company name (ex. </a:t>
            </a:r>
            <a:r>
              <a:rPr lang="en-US" dirty="0" err="1">
                <a:latin typeface="Times New Roman" panose="02020603050405020304" pitchFamily="18" charset="0"/>
                <a:ea typeface="Calibri" panose="020F0502020204030204" pitchFamily="34" charset="0"/>
                <a:cs typeface="Times New Roman" panose="02020603050405020304" pitchFamily="18" charset="0"/>
              </a:rPr>
              <a:t>Envera</a:t>
            </a:r>
            <a:r>
              <a:rPr lang="en-US" dirty="0">
                <a:latin typeface="Times New Roman" panose="02020603050405020304" pitchFamily="18" charset="0"/>
                <a:ea typeface="Calibri" panose="020F0502020204030204" pitchFamily="34" charset="0"/>
                <a:cs typeface="Times New Roman" panose="02020603050405020304" pitchFamily="18" charset="0"/>
              </a:rPr>
              <a:t> Health)),</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28269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9D193-0BD4-4E5A-A123-0A69EDE6082F}"/>
              </a:ext>
            </a:extLst>
          </p:cNvPr>
          <p:cNvSpPr>
            <a:spLocks noGrp="1"/>
          </p:cNvSpPr>
          <p:nvPr>
            <p:ph type="title"/>
          </p:nvPr>
        </p:nvSpPr>
        <p:spPr/>
        <p:txBody>
          <a:bodyPr/>
          <a:lstStyle/>
          <a:p>
            <a:pPr algn="ctr"/>
            <a:r>
              <a:rPr lang="en-US" dirty="0">
                <a:solidFill>
                  <a:schemeClr val="tx1"/>
                </a:solidFill>
                <a:latin typeface="Tahoma" panose="020B0604030504040204" pitchFamily="34" charset="0"/>
                <a:ea typeface="Tahoma" panose="020B0604030504040204" pitchFamily="34" charset="0"/>
                <a:cs typeface="Tahoma" panose="020B0604030504040204" pitchFamily="34" charset="0"/>
              </a:rPr>
              <a:t>Introduction Paragraph (Hook)</a:t>
            </a:r>
          </a:p>
        </p:txBody>
      </p:sp>
      <p:sp>
        <p:nvSpPr>
          <p:cNvPr id="4" name="TextBox 3">
            <a:extLst>
              <a:ext uri="{FF2B5EF4-FFF2-40B4-BE49-F238E27FC236}">
                <a16:creationId xmlns:a16="http://schemas.microsoft.com/office/drawing/2014/main" id="{3946917D-CB61-4478-9DB6-45BAD17DAEDC}"/>
              </a:ext>
            </a:extLst>
          </p:cNvPr>
          <p:cNvSpPr txBox="1"/>
          <p:nvPr/>
        </p:nvSpPr>
        <p:spPr>
          <a:xfrm>
            <a:off x="1210235" y="2274838"/>
            <a:ext cx="9945445" cy="3693319"/>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Purpose: capture reader’s attention, explain motivation for applying</a:t>
            </a: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5 – 10 lines</a:t>
            </a: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Mention contacts you know in org. </a:t>
            </a: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Give direction in the opening sentence </a:t>
            </a:r>
          </a:p>
          <a:p>
            <a:pPr marL="742950" lvl="1"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ex. Imagine a parent saying to you as they cry tears of joy, “Thank you for saving my child’s life.”….</a:t>
            </a: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Next 2-4 sentences need to briefly explain your motivation for applying for this position</a:t>
            </a: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Close the intro paragraph by confidently alluding to what is coming next in the cover letter</a:t>
            </a:r>
          </a:p>
          <a:p>
            <a:pPr marL="742950" lvl="1"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Ex. This motivation, plus my own experience in project management, makes me an ideal candidate for the Strategic Account Manager position at </a:t>
            </a:r>
            <a:r>
              <a:rPr lang="en-US" dirty="0" err="1">
                <a:latin typeface="Tahoma" panose="020B0604030504040204" pitchFamily="34" charset="0"/>
                <a:ea typeface="Tahoma" panose="020B0604030504040204" pitchFamily="34" charset="0"/>
                <a:cs typeface="Tahoma" panose="020B0604030504040204" pitchFamily="34" charset="0"/>
              </a:rPr>
              <a:t>Envera</a:t>
            </a:r>
            <a:r>
              <a:rPr lang="en-US" dirty="0">
                <a:latin typeface="Tahoma" panose="020B0604030504040204" pitchFamily="34" charset="0"/>
                <a:ea typeface="Tahoma" panose="020B0604030504040204" pitchFamily="34" charset="0"/>
                <a:cs typeface="Tahoma" panose="020B0604030504040204" pitchFamily="34" charset="0"/>
              </a:rPr>
              <a:t> Health. </a:t>
            </a: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Intro Paragraph = Hook + high level motivation + contact names + confident closing</a:t>
            </a:r>
          </a:p>
          <a:p>
            <a:pPr marL="742950" lvl="1" indent="-285750">
              <a:buFont typeface="Arial" panose="020B0604020202020204" pitchFamily="34" charset="0"/>
              <a:buChar char="•"/>
            </a:pPr>
            <a:endParaRPr lang="en-US"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endParaRPr 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61960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9D193-0BD4-4E5A-A123-0A69EDE6082F}"/>
              </a:ext>
            </a:extLst>
          </p:cNvPr>
          <p:cNvSpPr>
            <a:spLocks noGrp="1"/>
          </p:cNvSpPr>
          <p:nvPr>
            <p:ph type="title"/>
          </p:nvPr>
        </p:nvSpPr>
        <p:spPr/>
        <p:txBody>
          <a:bodyPr/>
          <a:lstStyle/>
          <a:p>
            <a:pPr algn="ctr"/>
            <a:r>
              <a:rPr lang="en-US" dirty="0">
                <a:solidFill>
                  <a:schemeClr val="tx1"/>
                </a:solidFill>
                <a:latin typeface="Tahoma" panose="020B0604030504040204" pitchFamily="34" charset="0"/>
                <a:ea typeface="Tahoma" panose="020B0604030504040204" pitchFamily="34" charset="0"/>
                <a:cs typeface="Tahoma" panose="020B0604030504040204" pitchFamily="34" charset="0"/>
              </a:rPr>
              <a:t>Body Paragraphs</a:t>
            </a:r>
          </a:p>
        </p:txBody>
      </p:sp>
      <p:sp>
        <p:nvSpPr>
          <p:cNvPr id="4" name="TextBox 3">
            <a:extLst>
              <a:ext uri="{FF2B5EF4-FFF2-40B4-BE49-F238E27FC236}">
                <a16:creationId xmlns:a16="http://schemas.microsoft.com/office/drawing/2014/main" id="{3946917D-CB61-4478-9DB6-45BAD17DAEDC}"/>
              </a:ext>
            </a:extLst>
          </p:cNvPr>
          <p:cNvSpPr txBox="1"/>
          <p:nvPr/>
        </p:nvSpPr>
        <p:spPr>
          <a:xfrm>
            <a:off x="1210235" y="2274838"/>
            <a:ext cx="9945445" cy="3416320"/>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You begin to explain quantitative points to why you’re the candidate</a:t>
            </a:r>
          </a:p>
          <a:p>
            <a:endParaRPr lang="en-US"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Incorporate points ONLY from your resume</a:t>
            </a:r>
          </a:p>
          <a:p>
            <a:endParaRPr lang="en-US"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Does not need to be chronological regurgitation of your resume</a:t>
            </a:r>
          </a:p>
          <a:p>
            <a:endParaRPr lang="en-US"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Explain recent work gaps</a:t>
            </a:r>
          </a:p>
          <a:p>
            <a:pPr marL="742950" lvl="1"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Don’t explain gaps in the past, only acknowledge present gap</a:t>
            </a:r>
          </a:p>
          <a:p>
            <a:pPr lvl="1"/>
            <a:endParaRPr lang="en-US"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1-2 paragraphs </a:t>
            </a:r>
          </a:p>
          <a:p>
            <a:pPr lvl="1"/>
            <a:endParaRPr lang="en-US"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endParaRPr 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18772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9D193-0BD4-4E5A-A123-0A69EDE6082F}"/>
              </a:ext>
            </a:extLst>
          </p:cNvPr>
          <p:cNvSpPr>
            <a:spLocks noGrp="1"/>
          </p:cNvSpPr>
          <p:nvPr>
            <p:ph type="title"/>
          </p:nvPr>
        </p:nvSpPr>
        <p:spPr/>
        <p:txBody>
          <a:bodyPr/>
          <a:lstStyle/>
          <a:p>
            <a:pPr algn="ctr"/>
            <a:r>
              <a:rPr lang="en-US" dirty="0">
                <a:solidFill>
                  <a:schemeClr val="tx1"/>
                </a:solidFill>
                <a:latin typeface="Tahoma" panose="020B0604030504040204" pitchFamily="34" charset="0"/>
                <a:ea typeface="Tahoma" panose="020B0604030504040204" pitchFamily="34" charset="0"/>
                <a:cs typeface="Tahoma" panose="020B0604030504040204" pitchFamily="34" charset="0"/>
              </a:rPr>
              <a:t>Closing Paragraph</a:t>
            </a:r>
          </a:p>
        </p:txBody>
      </p:sp>
      <p:sp>
        <p:nvSpPr>
          <p:cNvPr id="4" name="TextBox 3">
            <a:extLst>
              <a:ext uri="{FF2B5EF4-FFF2-40B4-BE49-F238E27FC236}">
                <a16:creationId xmlns:a16="http://schemas.microsoft.com/office/drawing/2014/main" id="{3946917D-CB61-4478-9DB6-45BAD17DAEDC}"/>
              </a:ext>
            </a:extLst>
          </p:cNvPr>
          <p:cNvSpPr txBox="1"/>
          <p:nvPr/>
        </p:nvSpPr>
        <p:spPr>
          <a:xfrm>
            <a:off x="1097280" y="2141488"/>
            <a:ext cx="9945445" cy="3816429"/>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4 – 8 lines</a:t>
            </a: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Acknowledge the soft skills that are asked from the job description or that manager wants</a:t>
            </a: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Beginning of closing paragraph can include points from resume or can be personal</a:t>
            </a:r>
          </a:p>
          <a:p>
            <a:pPr marL="742950" lvl="1"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Ex. My greatest professional recognition was receiving the UW MHA Impact Award for working to empower those in need…. </a:t>
            </a:r>
          </a:p>
          <a:p>
            <a:pPr marL="742950" lvl="1"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Ex. In my life journey from rural Virginia to Seattle, I have realized that diverse individuals must come together….</a:t>
            </a: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Incorporate either the organization’s mission, vision, or values (if not in closing paragraph think about putting it in intro paragraph)</a:t>
            </a: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Proper closing</a:t>
            </a:r>
          </a:p>
          <a:p>
            <a:pPr marL="742950" lvl="1"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Ex. ….Thank you for considering my application, and I look forward to an interview opportunity.</a:t>
            </a:r>
          </a:p>
          <a:p>
            <a:pPr lvl="1"/>
            <a:endParaRPr lang="en-US" sz="800" dirty="0"/>
          </a:p>
          <a:p>
            <a:r>
              <a:rPr lang="en-US" dirty="0"/>
              <a:t> Best, </a:t>
            </a:r>
            <a:endParaRPr lang="en-US" dirty="0">
              <a:latin typeface="Tahoma" panose="020B0604030504040204" pitchFamily="34" charset="0"/>
              <a:ea typeface="Tahoma" panose="020B0604030504040204" pitchFamily="34" charset="0"/>
              <a:cs typeface="Tahoma" panose="020B0604030504040204" pitchFamily="34" charset="0"/>
            </a:endParaRPr>
          </a:p>
        </p:txBody>
      </p:sp>
      <p:pic>
        <p:nvPicPr>
          <p:cNvPr id="9" name="Picture 8">
            <a:extLst>
              <a:ext uri="{FF2B5EF4-FFF2-40B4-BE49-F238E27FC236}">
                <a16:creationId xmlns:a16="http://schemas.microsoft.com/office/drawing/2014/main" id="{F6E4B8B1-4544-4730-A69C-C56A8A9B6A42}"/>
              </a:ext>
            </a:extLst>
          </p:cNvPr>
          <p:cNvPicPr>
            <a:picLocks noChangeAspect="1"/>
          </p:cNvPicPr>
          <p:nvPr/>
        </p:nvPicPr>
        <p:blipFill>
          <a:blip r:embed="rId2"/>
          <a:stretch>
            <a:fillRect/>
          </a:stretch>
        </p:blipFill>
        <p:spPr>
          <a:xfrm>
            <a:off x="1149275" y="5957917"/>
            <a:ext cx="3560400" cy="404128"/>
          </a:xfrm>
          <a:prstGeom prst="rect">
            <a:avLst/>
          </a:prstGeom>
        </p:spPr>
      </p:pic>
    </p:spTree>
    <p:extLst>
      <p:ext uri="{BB962C8B-B14F-4D97-AF65-F5344CB8AC3E}">
        <p14:creationId xmlns:p14="http://schemas.microsoft.com/office/powerpoint/2010/main" val="1475070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0A7A7-715E-4F4B-89F5-641A5C3ADFEE}"/>
              </a:ext>
            </a:extLst>
          </p:cNvPr>
          <p:cNvSpPr>
            <a:spLocks noGrp="1"/>
          </p:cNvSpPr>
          <p:nvPr>
            <p:ph type="title"/>
          </p:nvPr>
        </p:nvSpPr>
        <p:spPr/>
        <p:txBody>
          <a:bodyPr/>
          <a:lstStyle/>
          <a:p>
            <a:pPr algn="ctr"/>
            <a:r>
              <a:rPr lang="en-US" dirty="0">
                <a:solidFill>
                  <a:schemeClr val="tx1"/>
                </a:solidFill>
                <a:latin typeface="Tahoma" panose="020B0604030504040204" pitchFamily="34" charset="0"/>
                <a:ea typeface="Tahoma" panose="020B0604030504040204" pitchFamily="34" charset="0"/>
                <a:cs typeface="Tahoma" panose="020B0604030504040204" pitchFamily="34" charset="0"/>
              </a:rPr>
              <a:t>Last Key Cover Letter Takeaways</a:t>
            </a:r>
          </a:p>
        </p:txBody>
      </p:sp>
      <p:sp>
        <p:nvSpPr>
          <p:cNvPr id="3" name="TextBox 2">
            <a:extLst>
              <a:ext uri="{FF2B5EF4-FFF2-40B4-BE49-F238E27FC236}">
                <a16:creationId xmlns:a16="http://schemas.microsoft.com/office/drawing/2014/main" id="{F1394BCA-FD00-4F0D-BBF8-645F752F7823}"/>
              </a:ext>
            </a:extLst>
          </p:cNvPr>
          <p:cNvSpPr txBox="1"/>
          <p:nvPr/>
        </p:nvSpPr>
        <p:spPr>
          <a:xfrm>
            <a:off x="1097281" y="2250141"/>
            <a:ext cx="10058400" cy="3693319"/>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Only submit cover letter if it is required or if told by contact that cover letter will be reviewed</a:t>
            </a: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Has to convey both your reasoning for wanting this position, </a:t>
            </a:r>
            <a:r>
              <a:rPr lang="en-US" b="1" u="sng" dirty="0">
                <a:latin typeface="Tahoma" panose="020B0604030504040204" pitchFamily="34" charset="0"/>
                <a:ea typeface="Tahoma" panose="020B0604030504040204" pitchFamily="34" charset="0"/>
                <a:cs typeface="Tahoma" panose="020B0604030504040204" pitchFamily="34" charset="0"/>
              </a:rPr>
              <a:t>AND</a:t>
            </a:r>
            <a:r>
              <a:rPr lang="en-US" dirty="0">
                <a:latin typeface="Tahoma" panose="020B0604030504040204" pitchFamily="34" charset="0"/>
                <a:ea typeface="Tahoma" panose="020B0604030504040204" pitchFamily="34" charset="0"/>
                <a:cs typeface="Tahoma" panose="020B0604030504040204" pitchFamily="34" charset="0"/>
              </a:rPr>
              <a:t> what you will contribute via your own experiences</a:t>
            </a: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Be concise, and NEVER use passive tone</a:t>
            </a:r>
          </a:p>
          <a:p>
            <a:pPr marL="742950" lvl="1"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Eliminate prepositions when possible (ex. of, that, the, in, at)</a:t>
            </a:r>
          </a:p>
          <a:p>
            <a:pPr marL="742950" lvl="1"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Make sure sentences parlay you completing actions, not you reacting to an action/object </a:t>
            </a:r>
          </a:p>
          <a:p>
            <a:pPr marL="1200150" lvl="2"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Ex. “I made $15,000 in the month of July.” instead use, “I made $15,000 in July.”</a:t>
            </a:r>
          </a:p>
          <a:p>
            <a:pPr marL="1200150" lvl="2"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Ex. “Achieving the highest sales number was my greatest accomplishment.” instead use, “My greatest achievement was achieving the highest sales number.”</a:t>
            </a: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Cover letter = open format letter explaining why you want &amp; are qualified for position, personal statement = topic paper explaining why your qualified </a:t>
            </a:r>
          </a:p>
          <a:p>
            <a:pPr marL="285750"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Only use the same descriptive words twice, and make sure they are not near each other</a:t>
            </a:r>
          </a:p>
          <a:p>
            <a:pPr marL="742950" lvl="1" indent="-285750">
              <a:buFont typeface="Arial" panose="020B0604020202020204" pitchFamily="34" charset="0"/>
              <a:buChar char="•"/>
            </a:pPr>
            <a:r>
              <a:rPr lang="en-US" dirty="0">
                <a:latin typeface="Tahoma" panose="020B0604030504040204" pitchFamily="34" charset="0"/>
                <a:ea typeface="Tahoma" panose="020B0604030504040204" pitchFamily="34" charset="0"/>
                <a:cs typeface="Tahoma" panose="020B0604030504040204" pitchFamily="34" charset="0"/>
              </a:rPr>
              <a:t>You can look up synonyms online or on word</a:t>
            </a:r>
          </a:p>
        </p:txBody>
      </p:sp>
    </p:spTree>
    <p:extLst>
      <p:ext uri="{BB962C8B-B14F-4D97-AF65-F5344CB8AC3E}">
        <p14:creationId xmlns:p14="http://schemas.microsoft.com/office/powerpoint/2010/main" val="3132587524"/>
      </p:ext>
    </p:extLst>
  </p:cSld>
  <p:clrMapOvr>
    <a:masterClrMapping/>
  </p:clrMapOvr>
</p:sld>
</file>

<file path=ppt/theme/theme1.xml><?xml version="1.0" encoding="utf-8"?>
<a:theme xmlns:a="http://schemas.openxmlformats.org/drawingml/2006/main" name="RetrospectVTI">
  <a:themeElements>
    <a:clrScheme name="AnalogousFromDarkSeedLeftStep">
      <a:dk1>
        <a:srgbClr val="000000"/>
      </a:dk1>
      <a:lt1>
        <a:srgbClr val="FFFFFF"/>
      </a:lt1>
      <a:dk2>
        <a:srgbClr val="412524"/>
      </a:dk2>
      <a:lt2>
        <a:srgbClr val="E8E2E7"/>
      </a:lt2>
      <a:accent1>
        <a:srgbClr val="21BA47"/>
      </a:accent1>
      <a:accent2>
        <a:srgbClr val="30BA14"/>
      </a:accent2>
      <a:accent3>
        <a:srgbClr val="75B320"/>
      </a:accent3>
      <a:accent4>
        <a:srgbClr val="A6A612"/>
      </a:accent4>
      <a:accent5>
        <a:srgbClr val="DC9026"/>
      </a:accent5>
      <a:accent6>
        <a:srgbClr val="D53717"/>
      </a:accent6>
      <a:hlink>
        <a:srgbClr val="997F33"/>
      </a:hlink>
      <a:folHlink>
        <a:srgbClr val="7F7F7F"/>
      </a:folHlink>
    </a:clrScheme>
    <a:fontScheme name="Retrospect">
      <a:majorFont>
        <a:latin typeface="Bookman Old Style"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docProps/app.xml><?xml version="1.0" encoding="utf-8"?>
<Properties xmlns="http://schemas.openxmlformats.org/officeDocument/2006/extended-properties" xmlns:vt="http://schemas.openxmlformats.org/officeDocument/2006/docPropsVTypes">
  <TotalTime>6957</TotalTime>
  <Words>1081</Words>
  <Application>Microsoft Office PowerPoint</Application>
  <PresentationFormat>Widescreen</PresentationFormat>
  <Paragraphs>114</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Bookman Old Style</vt:lpstr>
      <vt:lpstr>Calibri</vt:lpstr>
      <vt:lpstr>Franklin Gothic Book</vt:lpstr>
      <vt:lpstr>Tahoma</vt:lpstr>
      <vt:lpstr>Times New Roman</vt:lpstr>
      <vt:lpstr>Wingdings</vt:lpstr>
      <vt:lpstr>RetrospectVTI</vt:lpstr>
      <vt:lpstr>Cover Letters &amp; Thank You Notes</vt:lpstr>
      <vt:lpstr>Stephen Landry - Bio</vt:lpstr>
      <vt:lpstr>PowerPoint Presentation</vt:lpstr>
      <vt:lpstr>Formatting Basics</vt:lpstr>
      <vt:lpstr>Cover Letter Header</vt:lpstr>
      <vt:lpstr>Introduction Paragraph (Hook)</vt:lpstr>
      <vt:lpstr>Body Paragraphs</vt:lpstr>
      <vt:lpstr>Closing Paragraph</vt:lpstr>
      <vt:lpstr>Last Key Cover Letter Takeaways</vt:lpstr>
      <vt:lpstr>PowerPoint Presentation</vt:lpstr>
      <vt:lpstr>PowerPoint Presentation</vt:lpstr>
      <vt:lpstr>Formatting Basics</vt:lpstr>
      <vt:lpstr>Thank You Note Example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Cover Letters &amp; Thank You Notes</dc:title>
  <dc:creator>Stephen Landry</dc:creator>
  <cp:lastModifiedBy>sgl91</cp:lastModifiedBy>
  <cp:revision>28</cp:revision>
  <dcterms:created xsi:type="dcterms:W3CDTF">2020-01-09T03:19:24Z</dcterms:created>
  <dcterms:modified xsi:type="dcterms:W3CDTF">2020-10-20T20:37:18Z</dcterms:modified>
</cp:coreProperties>
</file>