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672" r:id="rId2"/>
    <p:sldMasterId id="2147483696" r:id="rId3"/>
    <p:sldMasterId id="2147483720" r:id="rId4"/>
  </p:sldMasterIdLst>
  <p:notesMasterIdLst>
    <p:notesMasterId r:id="rId15"/>
  </p:notesMasterIdLst>
  <p:sldIdLst>
    <p:sldId id="256" r:id="rId5"/>
    <p:sldId id="444" r:id="rId6"/>
    <p:sldId id="454" r:id="rId7"/>
    <p:sldId id="456" r:id="rId8"/>
    <p:sldId id="462" r:id="rId9"/>
    <p:sldId id="458" r:id="rId10"/>
    <p:sldId id="459" r:id="rId11"/>
    <p:sldId id="461" r:id="rId12"/>
    <p:sldId id="460" r:id="rId13"/>
    <p:sldId id="453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jamin Ainsa" initials="BA" lastIdx="1" clrIdx="0">
    <p:extLst>
      <p:ext uri="{19B8F6BF-5375-455C-9EA6-DF929625EA0E}">
        <p15:presenceInfo xmlns:p15="http://schemas.microsoft.com/office/powerpoint/2012/main" userId="b73475a4e0c88d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8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CA7BD-E469-451B-9E5F-9146121F8C9B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CE0ED-532B-4F5C-9C3A-EC8B1AF4C1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97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147" y="1309804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7147" y="4506898"/>
            <a:ext cx="4158656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63B1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6E98-C37E-4F8B-88AA-353020C644A0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44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DF82-E6A0-4049-98B6-C40C7F2C0AA9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854E-0054-46CC-BA25-DC53A8A2419F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587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147" y="1309804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7147" y="4506898"/>
            <a:ext cx="4158656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63B1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8AC9-D924-4F53-ABE1-C5DAAEF15E03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442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6C86-8847-4F11-8725-68DBCB0B9417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98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D6D8-6BCC-4BC0-BBE2-E6F3D1A1F509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10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682A-96A9-420A-A18F-E7F20AD24FF3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19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A473-71F4-45C4-A897-5579D76813A4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98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CE43-E8F8-48BA-9329-6B2588C70175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34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6224-4278-438B-B438-CFDADDCCD56D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733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CD00-878A-470D-B30E-5AB6129D88AC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4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0236-5749-4A58-805C-A1957816FF97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98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CA04-A11D-47C8-B3C8-0801327BA0ED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06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9317-ECED-4F62-82A1-E04CFC197007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7737-20E6-477C-A11A-98293DE71EBD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587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147" y="1309804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7147" y="4506898"/>
            <a:ext cx="4158656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63B1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6A2-E20F-4708-A3E1-A9A682ADA5CB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442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D1C2-EC2B-4D69-A225-661CBBD8F15D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98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DD35-8916-4E28-A99E-9334160AE515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10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C87F-8642-4B8C-8334-699F37221F88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19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6273-314A-4D2D-B463-43DFEBC5D390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98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3E3B-44DD-422F-83F0-54AC84F536E1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34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7BD3-5115-40D1-B7D6-BC2DDE07DED1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73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E269-CCAC-4F0E-BE28-E791A8ECE50D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10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AA11-9F1F-40EA-A861-55009D538B36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472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5954-2AF2-43B3-A662-F085BFE0BE36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06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62A8-9D90-407D-9264-8F1FABB3DAD8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4208-970C-4AEC-8A00-8F19823F4D18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5877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147" y="1309804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7147" y="4506898"/>
            <a:ext cx="4158656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63B1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DCC7-41F6-4A5B-BB56-A86CCF9C33FA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442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14423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1442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D6F2-522C-4169-89FE-EDB08E8A2667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98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1D45-04D5-41AE-856B-A97A2868E872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102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4A82-52EE-491B-A312-17EDEAC6F46B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194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D1D2-70DA-4706-A369-EC5529805943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980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3067-99AD-4E9B-9846-40B7B66A0D7F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3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DD0D-DB09-42F6-BAAA-23443734A47F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194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5178-7264-4FCE-9B30-D06FA65AA545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7334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73AB-6BD5-4FC4-AA54-5B6E7A059B78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472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AAF2-4063-40AF-BA34-542CBAF809D7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066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4A2E-29CE-449F-B19D-6D4695A211ED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3851-3C89-44C5-AD4B-6C4A58A550E2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58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9348-8F60-4DF4-8C45-30832AF1004F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9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E801-C9D4-40C3-98F8-A88522064F65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3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9A36-3195-4CB6-ABC9-73687705C096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73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FE8A-A701-4567-AD28-DF04DAE8C4F9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4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EFEF-70DB-487D-8E4B-712BEF42927B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0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FB3E6-9066-407F-A9FE-2B917021182C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0392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F1F97-6992-492D-9F98-5E101F238369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2590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HEDA-logo_HRZ_RGB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777" y="6443974"/>
            <a:ext cx="1489302" cy="31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3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ns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D0D52-B0EE-419C-B7C9-1AB2BEDE5D5A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2590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HEDA-logo_Stacked_RGB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452" y="5566137"/>
            <a:ext cx="984348" cy="79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3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404120" y="0"/>
            <a:ext cx="2739880" cy="6858000"/>
          </a:xfrm>
          <a:prstGeom prst="rect">
            <a:avLst/>
          </a:prstGeom>
          <a:solidFill>
            <a:srgbClr val="0033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HEDA-logo_HRZ_KO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777" y="6420778"/>
            <a:ext cx="1597867" cy="3373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57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68577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4D2E9-E2B2-4DA8-8242-96C4C71DDCBD}" type="datetime1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7082C-0F78-FD49-887D-8A677310B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03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twitter.com/HenricoNow" TargetMode="External"/><Relationship Id="rId7" Type="http://schemas.openxmlformats.org/officeDocument/2006/relationships/hyperlink" Target="https://www.linkedin.com/company/3497262/admin/" TargetMode="External"/><Relationship Id="rId2" Type="http://schemas.openxmlformats.org/officeDocument/2006/relationships/hyperlink" Target="http://www.henrico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hyperlink" Target="mailto:Anthony@Henrico.com" TargetMode="External"/><Relationship Id="rId5" Type="http://schemas.openxmlformats.org/officeDocument/2006/relationships/hyperlink" Target="https://www.facebook.com/HenricoNOW/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3.png"/><Relationship Id="rId9" Type="http://schemas.openxmlformats.org/officeDocument/2006/relationships/hyperlink" Target="https://www.youtube.com/user/HenricoEDA/video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ecruiting@laborocity.com" TargetMode="External"/><Relationship Id="rId7" Type="http://schemas.openxmlformats.org/officeDocument/2006/relationships/hyperlink" Target="https://www.ppd.com/careers/" TargetMode="External"/><Relationship Id="rId2" Type="http://schemas.openxmlformats.org/officeDocument/2006/relationships/hyperlink" Target="https://www.cabelas.com/shop/en/career-opportunities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henrico.com/about-us/careers" TargetMode="External"/><Relationship Id="rId5" Type="http://schemas.openxmlformats.org/officeDocument/2006/relationships/hyperlink" Target="https://www.temperpack.com/careers/" TargetMode="External"/><Relationship Id="rId4" Type="http://schemas.openxmlformats.org/officeDocument/2006/relationships/hyperlink" Target="https://careers.simplisaf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8162" y="705181"/>
            <a:ext cx="6783137" cy="17707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Henrico Economic Update</a:t>
            </a:r>
            <a:b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July 13, 2020</a:t>
            </a:r>
            <a:b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7147" y="4506898"/>
            <a:ext cx="4158656" cy="211335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Come for Success.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Stay for Life.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340A5-E772-4494-BC55-4462894F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33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2A83252-D2BF-4C83-8310-5539E295D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15" y="5064370"/>
            <a:ext cx="3938646" cy="1675618"/>
          </a:xfrm>
        </p:spPr>
        <p:txBody>
          <a:bodyPr>
            <a:normAutofit/>
          </a:bodyPr>
          <a:lstStyle/>
          <a:p>
            <a:r>
              <a:rPr lang="en-US" sz="2400" dirty="0"/>
              <a:t>Visit us at:</a:t>
            </a:r>
          </a:p>
          <a:p>
            <a:r>
              <a:rPr lang="en-US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www.Henrico.com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/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4A938CB0-54B9-426A-9B36-85D0AF176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37" y="6060083"/>
            <a:ext cx="480810" cy="482957"/>
          </a:xfrm>
          <a:prstGeom prst="rect">
            <a:avLst/>
          </a:prstGeom>
        </p:spPr>
      </p:pic>
      <p:pic>
        <p:nvPicPr>
          <p:cNvPr id="1032" name="Picture 8" descr="Facebook Brand Resources">
            <a:hlinkClick r:id="rId5"/>
            <a:extLst>
              <a:ext uri="{FF2B5EF4-FFF2-40B4-BE49-F238E27FC236}">
                <a16:creationId xmlns:a16="http://schemas.microsoft.com/office/drawing/2014/main" id="{44A05034-CE3A-40A7-BCE6-C661EC765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43" y="6062267"/>
            <a:ext cx="482957" cy="48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ircle, linkedin, logo, media, network, share, social icon">
            <a:hlinkClick r:id="rId7"/>
            <a:extLst>
              <a:ext uri="{FF2B5EF4-FFF2-40B4-BE49-F238E27FC236}">
                <a16:creationId xmlns:a16="http://schemas.microsoft.com/office/drawing/2014/main" id="{CD0CD759-8175-4D17-9BA6-445A617F0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097" y="6060083"/>
            <a:ext cx="485141" cy="48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pray paint stencil | Logotipo de youtube, Imagenes para marcar ...">
            <a:hlinkClick r:id="rId9"/>
            <a:extLst>
              <a:ext uri="{FF2B5EF4-FFF2-40B4-BE49-F238E27FC236}">
                <a16:creationId xmlns:a16="http://schemas.microsoft.com/office/drawing/2014/main" id="{1CCFDBE0-B817-4614-A46B-68E950B8E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771" y="6062267"/>
            <a:ext cx="547703" cy="48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1EDF89-E649-47BC-95CB-31BADE1D1BB1}"/>
              </a:ext>
            </a:extLst>
          </p:cNvPr>
          <p:cNvSpPr txBox="1"/>
          <p:nvPr/>
        </p:nvSpPr>
        <p:spPr>
          <a:xfrm>
            <a:off x="757147" y="1106186"/>
            <a:ext cx="7495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Felicia Ainsa, Business Manager</a:t>
            </a:r>
          </a:p>
          <a:p>
            <a:r>
              <a:rPr lang="en-US" sz="2800" b="1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felicia@henrico.com</a:t>
            </a:r>
            <a:r>
              <a:rPr lang="en-US" sz="2800" b="1" dirty="0"/>
              <a:t> | 804.501.7522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19C3C-7170-47B8-8CE6-B783760E8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1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079987-4478-482E-B9EC-588D03DA7CBE}"/>
              </a:ext>
            </a:extLst>
          </p:cNvPr>
          <p:cNvSpPr txBox="1">
            <a:spLocks/>
          </p:cNvSpPr>
          <p:nvPr/>
        </p:nvSpPr>
        <p:spPr>
          <a:xfrm>
            <a:off x="899159" y="642761"/>
            <a:ext cx="7113910" cy="1186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9D3B495-6DA3-4044-B295-9FD02546ADA9}"/>
              </a:ext>
            </a:extLst>
          </p:cNvPr>
          <p:cNvSpPr txBox="1">
            <a:spLocks/>
          </p:cNvSpPr>
          <p:nvPr/>
        </p:nvSpPr>
        <p:spPr>
          <a:xfrm>
            <a:off x="703363" y="1968592"/>
            <a:ext cx="7113910" cy="15776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2,891 positive cases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173 fatalities (6%)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Hospitalizations average ~10%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but 19 fatalities are in nursing home facilities*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as of June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69652C-56B1-447C-A1AA-397D44CE8CE3}"/>
              </a:ext>
            </a:extLst>
          </p:cNvPr>
          <p:cNvSpPr txBox="1"/>
          <p:nvPr/>
        </p:nvSpPr>
        <p:spPr>
          <a:xfrm>
            <a:off x="1130931" y="782552"/>
            <a:ext cx="6955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Coronavirus in Henrico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E16315-2128-4470-AFD3-DF0D16856B34}"/>
              </a:ext>
            </a:extLst>
          </p:cNvPr>
          <p:cNvSpPr/>
          <p:nvPr/>
        </p:nvSpPr>
        <p:spPr>
          <a:xfrm>
            <a:off x="5189220" y="5970305"/>
            <a:ext cx="3954780" cy="8799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EA06B3-9B02-4EC8-BEF5-1D1921A5E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4" y="3791387"/>
            <a:ext cx="6879771" cy="26754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6E7FF-8EE6-464D-B3BC-B55B2920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6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079987-4478-482E-B9EC-588D03DA7CBE}"/>
              </a:ext>
            </a:extLst>
          </p:cNvPr>
          <p:cNvSpPr txBox="1">
            <a:spLocks/>
          </p:cNvSpPr>
          <p:nvPr/>
        </p:nvSpPr>
        <p:spPr>
          <a:xfrm>
            <a:off x="899159" y="642761"/>
            <a:ext cx="7113910" cy="1186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8A037AC-848F-48C5-82A2-417111D0B67E}"/>
              </a:ext>
            </a:extLst>
          </p:cNvPr>
          <p:cNvSpPr txBox="1">
            <a:spLocks/>
          </p:cNvSpPr>
          <p:nvPr/>
        </p:nvSpPr>
        <p:spPr>
          <a:xfrm>
            <a:off x="703363" y="1968591"/>
            <a:ext cx="7410947" cy="4009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1,700+ businesses reached (so far)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Business resources on henrico.com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Delay on tax payments: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Real estate				--  Machinery &amp; Tools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Personal property		--  Sales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Transient Occupancy (hotel)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LISC/CDBG $300K microloan program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$2M deposit to Virginia Community Capital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Good News Now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47B2EA-14AD-462D-A370-FBB883F83823}"/>
              </a:ext>
            </a:extLst>
          </p:cNvPr>
          <p:cNvSpPr txBox="1"/>
          <p:nvPr/>
        </p:nvSpPr>
        <p:spPr>
          <a:xfrm>
            <a:off x="1130931" y="782552"/>
            <a:ext cx="6955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Henrico EDA Response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2F9D1E-B1CD-4AB4-A822-C4F51B5B8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661" y="5871188"/>
            <a:ext cx="4758976" cy="87993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F4400A-2629-4758-B51D-E6914A99A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41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079987-4478-482E-B9EC-588D03DA7CBE}"/>
              </a:ext>
            </a:extLst>
          </p:cNvPr>
          <p:cNvSpPr txBox="1">
            <a:spLocks/>
          </p:cNvSpPr>
          <p:nvPr/>
        </p:nvSpPr>
        <p:spPr>
          <a:xfrm>
            <a:off x="899159" y="642761"/>
            <a:ext cx="7113910" cy="1186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8A037AC-848F-48C5-82A2-417111D0B67E}"/>
              </a:ext>
            </a:extLst>
          </p:cNvPr>
          <p:cNvSpPr txBox="1">
            <a:spLocks/>
          </p:cNvSpPr>
          <p:nvPr/>
        </p:nvSpPr>
        <p:spPr>
          <a:xfrm>
            <a:off x="703363" y="1968591"/>
            <a:ext cx="7410947" cy="4009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95% of Americans planned to stay home for Memorial Day weekend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(The Harris Poll)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AAA did not issue a Memorial Day travel forecast for the first time in 20 years.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Friday, 5/22, the TSA screened under 350K air passengers, just 12.4% of the almost 2.8M  passengers screened on the same day in 2019.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Hotel Occupancy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47B2EA-14AD-462D-A370-FBB883F83823}"/>
              </a:ext>
            </a:extLst>
          </p:cNvPr>
          <p:cNvSpPr txBox="1"/>
          <p:nvPr/>
        </p:nvSpPr>
        <p:spPr>
          <a:xfrm>
            <a:off x="1130931" y="782552"/>
            <a:ext cx="6955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D8F3B7A-22CB-4ACA-9415-4521AF48E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669507"/>
              </p:ext>
            </p:extLst>
          </p:nvPr>
        </p:nvGraphicFramePr>
        <p:xfrm>
          <a:off x="2591596" y="5203992"/>
          <a:ext cx="5756052" cy="1548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684">
                  <a:extLst>
                    <a:ext uri="{9D8B030D-6E8A-4147-A177-3AD203B41FA5}">
                      <a16:colId xmlns:a16="http://schemas.microsoft.com/office/drawing/2014/main" val="473312495"/>
                    </a:ext>
                  </a:extLst>
                </a:gridCol>
                <a:gridCol w="1918684">
                  <a:extLst>
                    <a:ext uri="{9D8B030D-6E8A-4147-A177-3AD203B41FA5}">
                      <a16:colId xmlns:a16="http://schemas.microsoft.com/office/drawing/2014/main" val="2711234566"/>
                    </a:ext>
                  </a:extLst>
                </a:gridCol>
                <a:gridCol w="1918684">
                  <a:extLst>
                    <a:ext uri="{9D8B030D-6E8A-4147-A177-3AD203B41FA5}">
                      <a16:colId xmlns:a16="http://schemas.microsoft.com/office/drawing/2014/main" val="1951129413"/>
                    </a:ext>
                  </a:extLst>
                </a:gridCol>
              </a:tblGrid>
              <a:tr h="498137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April – May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April – May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636155"/>
                  </a:ext>
                </a:extLst>
              </a:tr>
              <a:tr h="379450">
                <a:tc>
                  <a:txBody>
                    <a:bodyPr/>
                    <a:lstStyle/>
                    <a:p>
                      <a:r>
                        <a:rPr lang="en-US" sz="1600" dirty="0"/>
                        <a:t>Richmond MSA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319923"/>
                  </a:ext>
                </a:extLst>
              </a:tr>
              <a:tr h="288603">
                <a:tc>
                  <a:txBody>
                    <a:bodyPr/>
                    <a:lstStyle/>
                    <a:p>
                      <a:r>
                        <a:rPr lang="en-US" sz="1600" dirty="0"/>
                        <a:t>Virginia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629179"/>
                  </a:ext>
                </a:extLst>
              </a:tr>
              <a:tr h="288603">
                <a:tc>
                  <a:txBody>
                    <a:bodyPr/>
                    <a:lstStyle/>
                    <a:p>
                      <a:r>
                        <a:rPr lang="en-US" sz="1600" dirty="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0271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12231-EE49-4D00-BA14-73871A24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50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079987-4478-482E-B9EC-588D03DA7CBE}"/>
              </a:ext>
            </a:extLst>
          </p:cNvPr>
          <p:cNvSpPr txBox="1">
            <a:spLocks/>
          </p:cNvSpPr>
          <p:nvPr/>
        </p:nvSpPr>
        <p:spPr>
          <a:xfrm>
            <a:off x="899159" y="642761"/>
            <a:ext cx="7113910" cy="1186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8A037AC-848F-48C5-82A2-417111D0B67E}"/>
              </a:ext>
            </a:extLst>
          </p:cNvPr>
          <p:cNvSpPr txBox="1">
            <a:spLocks/>
          </p:cNvSpPr>
          <p:nvPr/>
        </p:nvSpPr>
        <p:spPr>
          <a:xfrm>
            <a:off x="703363" y="1968591"/>
            <a:ext cx="7410947" cy="4009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47B2EA-14AD-462D-A370-FBB883F83823}"/>
              </a:ext>
            </a:extLst>
          </p:cNvPr>
          <p:cNvSpPr txBox="1"/>
          <p:nvPr/>
        </p:nvSpPr>
        <p:spPr>
          <a:xfrm>
            <a:off x="1130931" y="782552"/>
            <a:ext cx="6955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12231-EE49-4D00-BA14-73871A24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B9FA342F-9A09-44AD-87DC-60FDE62E76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270065"/>
              </p:ext>
            </p:extLst>
          </p:nvPr>
        </p:nvGraphicFramePr>
        <p:xfrm>
          <a:off x="899159" y="1753198"/>
          <a:ext cx="7410946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186">
                  <a:extLst>
                    <a:ext uri="{9D8B030D-6E8A-4147-A177-3AD203B41FA5}">
                      <a16:colId xmlns:a16="http://schemas.microsoft.com/office/drawing/2014/main" val="3325303468"/>
                    </a:ext>
                  </a:extLst>
                </a:gridCol>
                <a:gridCol w="6633760">
                  <a:extLst>
                    <a:ext uri="{9D8B030D-6E8A-4147-A177-3AD203B41FA5}">
                      <a16:colId xmlns:a16="http://schemas.microsoft.com/office/drawing/2014/main" val="734055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SENTIMENT OF CENTRAL VIRGINIA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602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65%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to avoid traveling themselves until COVID blows over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085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don’t want visitors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025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comfortable with family and friends visiting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60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feel comfortable going to in their community 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968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feel neutral about seeing tourism advertising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061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920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079987-4478-482E-B9EC-588D03DA7CBE}"/>
              </a:ext>
            </a:extLst>
          </p:cNvPr>
          <p:cNvSpPr txBox="1">
            <a:spLocks/>
          </p:cNvSpPr>
          <p:nvPr/>
        </p:nvSpPr>
        <p:spPr>
          <a:xfrm>
            <a:off x="899159" y="642761"/>
            <a:ext cx="7113910" cy="1186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47B2EA-14AD-462D-A370-FBB883F83823}"/>
              </a:ext>
            </a:extLst>
          </p:cNvPr>
          <p:cNvSpPr txBox="1"/>
          <p:nvPr/>
        </p:nvSpPr>
        <p:spPr>
          <a:xfrm>
            <a:off x="1130931" y="782552"/>
            <a:ext cx="6955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Unemployment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24602CD-1BF0-4106-956B-E2E1A508D5DC}"/>
              </a:ext>
            </a:extLst>
          </p:cNvPr>
          <p:cNvSpPr txBox="1">
            <a:spLocks/>
          </p:cNvSpPr>
          <p:nvPr/>
        </p:nvSpPr>
        <p:spPr>
          <a:xfrm>
            <a:off x="457200" y="3804662"/>
            <a:ext cx="2817979" cy="283364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Henrico unemployment</a:t>
            </a:r>
          </a:p>
          <a:p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34,022 initial claims filed, 19.9% of the working population</a:t>
            </a:r>
          </a:p>
          <a:p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1C1B0F-8E7A-4560-9F39-4C0DB98A6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B1B448-DAFB-4D3A-B6C6-7813993D0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41" y="1771607"/>
            <a:ext cx="3771900" cy="1628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A350D7-C6EB-4E31-BA06-F156EE330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416" y="1828800"/>
            <a:ext cx="3781425" cy="16097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B5C460-FE10-4F06-9608-00105FB0B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180" y="3400382"/>
            <a:ext cx="5734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51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079987-4478-482E-B9EC-588D03DA7CBE}"/>
              </a:ext>
            </a:extLst>
          </p:cNvPr>
          <p:cNvSpPr txBox="1">
            <a:spLocks/>
          </p:cNvSpPr>
          <p:nvPr/>
        </p:nvSpPr>
        <p:spPr>
          <a:xfrm>
            <a:off x="899159" y="642761"/>
            <a:ext cx="7113910" cy="1186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8A037AC-848F-48C5-82A2-417111D0B67E}"/>
              </a:ext>
            </a:extLst>
          </p:cNvPr>
          <p:cNvSpPr txBox="1">
            <a:spLocks/>
          </p:cNvSpPr>
          <p:nvPr/>
        </p:nvSpPr>
        <p:spPr>
          <a:xfrm>
            <a:off x="703363" y="1968592"/>
            <a:ext cx="3583629" cy="2935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Tom Barkin, 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Richmond Fed President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Down the elevator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 the stairs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(no V-shaped recover)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Good news, we’ve hit the bottom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47B2EA-14AD-462D-A370-FBB883F83823}"/>
              </a:ext>
            </a:extLst>
          </p:cNvPr>
          <p:cNvSpPr txBox="1"/>
          <p:nvPr/>
        </p:nvSpPr>
        <p:spPr>
          <a:xfrm>
            <a:off x="1130931" y="782552"/>
            <a:ext cx="6955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What’s Next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7A32DF-EBB9-4521-867B-814C50FE8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598" y="1968591"/>
            <a:ext cx="4297414" cy="27060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A7C51D-7386-4695-AEBB-DCC91D57B136}"/>
              </a:ext>
            </a:extLst>
          </p:cNvPr>
          <p:cNvSpPr txBox="1"/>
          <p:nvPr/>
        </p:nvSpPr>
        <p:spPr>
          <a:xfrm>
            <a:off x="1130931" y="5023262"/>
            <a:ext cx="7324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“Now is not the end.  It’s not the beginning of the end, but it is, perhaps, the end of the beginning.”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-Churchill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1F0F9-C67E-4D2B-B2D5-68A60A94F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4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079987-4478-482E-B9EC-588D03DA7CBE}"/>
              </a:ext>
            </a:extLst>
          </p:cNvPr>
          <p:cNvSpPr txBox="1">
            <a:spLocks/>
          </p:cNvSpPr>
          <p:nvPr/>
        </p:nvSpPr>
        <p:spPr>
          <a:xfrm>
            <a:off x="899159" y="642761"/>
            <a:ext cx="7113910" cy="1186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8A037AC-848F-48C5-82A2-417111D0B67E}"/>
              </a:ext>
            </a:extLst>
          </p:cNvPr>
          <p:cNvSpPr txBox="1">
            <a:spLocks/>
          </p:cNvSpPr>
          <p:nvPr/>
        </p:nvSpPr>
        <p:spPr>
          <a:xfrm>
            <a:off x="703363" y="1968590"/>
            <a:ext cx="3488627" cy="4268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Henrico EDA managing 49 active projects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Development activity very strong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Staying in Phase 3 until either a treatment or a vaccine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47B2EA-14AD-462D-A370-FBB883F83823}"/>
              </a:ext>
            </a:extLst>
          </p:cNvPr>
          <p:cNvSpPr txBox="1"/>
          <p:nvPr/>
        </p:nvSpPr>
        <p:spPr>
          <a:xfrm>
            <a:off x="1130931" y="782552"/>
            <a:ext cx="6955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strike="sngStrike" dirty="0"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| A New Tomorrow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645FF8-E55E-4720-B0DD-FEBCC9F37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114" y="1968591"/>
            <a:ext cx="4297680" cy="286845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83C14-A36C-4271-9E86-C55193354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69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079987-4478-482E-B9EC-588D03DA7CBE}"/>
              </a:ext>
            </a:extLst>
          </p:cNvPr>
          <p:cNvSpPr txBox="1">
            <a:spLocks/>
          </p:cNvSpPr>
          <p:nvPr/>
        </p:nvSpPr>
        <p:spPr>
          <a:xfrm>
            <a:off x="899159" y="642761"/>
            <a:ext cx="7113910" cy="1186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8D086A-D667-4D28-9936-2EE8AA28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082C-0F78-FD49-887D-8A677310B564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677A6D-558D-477D-93F4-68A51AFC7C94}"/>
              </a:ext>
            </a:extLst>
          </p:cNvPr>
          <p:cNvSpPr/>
          <p:nvPr/>
        </p:nvSpPr>
        <p:spPr>
          <a:xfrm>
            <a:off x="6175169" y="6115792"/>
            <a:ext cx="2018805" cy="742208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34F12511-40B3-4F1A-A6D3-299CDD375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499886"/>
              </p:ext>
            </p:extLst>
          </p:nvPr>
        </p:nvGraphicFramePr>
        <p:xfrm>
          <a:off x="341314" y="329237"/>
          <a:ext cx="8452730" cy="6250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931">
                  <a:extLst>
                    <a:ext uri="{9D8B030D-6E8A-4147-A177-3AD203B41FA5}">
                      <a16:colId xmlns:a16="http://schemas.microsoft.com/office/drawing/2014/main" val="563132022"/>
                    </a:ext>
                  </a:extLst>
                </a:gridCol>
                <a:gridCol w="6175799">
                  <a:extLst>
                    <a:ext uri="{9D8B030D-6E8A-4147-A177-3AD203B41FA5}">
                      <a16:colId xmlns:a16="http://schemas.microsoft.com/office/drawing/2014/main" val="2944369295"/>
                    </a:ext>
                  </a:extLst>
                </a:gridCol>
              </a:tblGrid>
              <a:tr h="3339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Hiring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381464"/>
                  </a:ext>
                </a:extLst>
              </a:tr>
              <a:tr h="58434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Fortune 1000 IT HQ coming from California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565264"/>
                  </a:ext>
                </a:extLst>
              </a:tr>
              <a:tr h="58434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Topgolf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topgolf.com/careers   Hospitality, restaurant, bar, dishwasher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709659"/>
                  </a:ext>
                </a:extLst>
              </a:tr>
              <a:tr h="834773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Cabela’s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https://www.cabelas.com/shop/en/career-opportunities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customer service, boats, firearms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996216"/>
                  </a:ext>
                </a:extLst>
              </a:tr>
              <a:tr h="584341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Genetworx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recruiting@laborocity.com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Lab, registration, shipping &amp; receiving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765214"/>
                  </a:ext>
                </a:extLst>
              </a:tr>
              <a:tr h="58434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pdicorp.com/careers Assembler, winder, material handler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578913"/>
                  </a:ext>
                </a:extLst>
              </a:tr>
              <a:tr h="58434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SimpliSafe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https://careers.simplisafe.com/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Call center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268569"/>
                  </a:ext>
                </a:extLst>
              </a:tr>
              <a:tr h="58434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TemperPack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https://www.temperpack.com/careers/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HQ, manufacturing, exporting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443644"/>
                  </a:ext>
                </a:extLst>
              </a:tr>
              <a:tr h="58434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Henrico EDA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https://www.henrico.com/about-us/careers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Business Manager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784596"/>
                  </a:ext>
                </a:extLst>
              </a:tr>
              <a:tr h="584341">
                <a:tc>
                  <a:txBody>
                    <a:bodyPr/>
                    <a:lstStyle/>
                    <a:p>
                      <a:r>
                        <a:rPr lang="en-US" b="1" dirty="0"/>
                        <a:t>PPD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https://www.ppd.com/careers/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Scientific, Lab, Rx R&amp;D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206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185962"/>
      </p:ext>
    </p:extLst>
  </p:cSld>
  <p:clrMapOvr>
    <a:masterClrMapping/>
  </p:clrMapOvr>
</p:sld>
</file>

<file path=ppt/theme/theme1.xml><?xml version="1.0" encoding="utf-8"?>
<a:theme xmlns:a="http://schemas.openxmlformats.org/drawingml/2006/main" name="HEDA Cover">
  <a:themeElements>
    <a:clrScheme name="Henrico County EDA">
      <a:dk1>
        <a:srgbClr val="00338D"/>
      </a:dk1>
      <a:lt1>
        <a:srgbClr val="FFFFFF"/>
      </a:lt1>
      <a:dk2>
        <a:srgbClr val="00338D"/>
      </a:dk2>
      <a:lt2>
        <a:srgbClr val="63B1E5"/>
      </a:lt2>
      <a:accent1>
        <a:srgbClr val="0073CF"/>
      </a:accent1>
      <a:accent2>
        <a:srgbClr val="6F9AD3"/>
      </a:accent2>
      <a:accent3>
        <a:srgbClr val="5BBBB7"/>
      </a:accent3>
      <a:accent4>
        <a:srgbClr val="007934"/>
      </a:accent4>
      <a:accent5>
        <a:srgbClr val="69BE28"/>
      </a:accent5>
      <a:accent6>
        <a:srgbClr val="E98300"/>
      </a:accent6>
      <a:hlink>
        <a:srgbClr val="69BE28"/>
      </a:hlink>
      <a:folHlink>
        <a:srgbClr val="69BE2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EDA Inside 1">
  <a:themeElements>
    <a:clrScheme name="Henrico County EDA">
      <a:dk1>
        <a:srgbClr val="00338D"/>
      </a:dk1>
      <a:lt1>
        <a:srgbClr val="FFFFFF"/>
      </a:lt1>
      <a:dk2>
        <a:srgbClr val="00338D"/>
      </a:dk2>
      <a:lt2>
        <a:srgbClr val="63B1E5"/>
      </a:lt2>
      <a:accent1>
        <a:srgbClr val="0073CF"/>
      </a:accent1>
      <a:accent2>
        <a:srgbClr val="6F9AD3"/>
      </a:accent2>
      <a:accent3>
        <a:srgbClr val="5BBBB7"/>
      </a:accent3>
      <a:accent4>
        <a:srgbClr val="007934"/>
      </a:accent4>
      <a:accent5>
        <a:srgbClr val="69BE28"/>
      </a:accent5>
      <a:accent6>
        <a:srgbClr val="E98300"/>
      </a:accent6>
      <a:hlink>
        <a:srgbClr val="69BE28"/>
      </a:hlink>
      <a:folHlink>
        <a:srgbClr val="69BE2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HEDA Inside 3">
  <a:themeElements>
    <a:clrScheme name="Henrico County EDA">
      <a:dk1>
        <a:srgbClr val="00338D"/>
      </a:dk1>
      <a:lt1>
        <a:srgbClr val="FFFFFF"/>
      </a:lt1>
      <a:dk2>
        <a:srgbClr val="00338D"/>
      </a:dk2>
      <a:lt2>
        <a:srgbClr val="63B1E5"/>
      </a:lt2>
      <a:accent1>
        <a:srgbClr val="0073CF"/>
      </a:accent1>
      <a:accent2>
        <a:srgbClr val="6F9AD3"/>
      </a:accent2>
      <a:accent3>
        <a:srgbClr val="5BBBB7"/>
      </a:accent3>
      <a:accent4>
        <a:srgbClr val="007934"/>
      </a:accent4>
      <a:accent5>
        <a:srgbClr val="69BE28"/>
      </a:accent5>
      <a:accent6>
        <a:srgbClr val="E98300"/>
      </a:accent6>
      <a:hlink>
        <a:srgbClr val="69BE28"/>
      </a:hlink>
      <a:folHlink>
        <a:srgbClr val="69BE2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HEDA Inside 2">
  <a:themeElements>
    <a:clrScheme name="Henrico County EDA">
      <a:dk1>
        <a:srgbClr val="00338D"/>
      </a:dk1>
      <a:lt1>
        <a:srgbClr val="FFFFFF"/>
      </a:lt1>
      <a:dk2>
        <a:srgbClr val="00338D"/>
      </a:dk2>
      <a:lt2>
        <a:srgbClr val="63B1E5"/>
      </a:lt2>
      <a:accent1>
        <a:srgbClr val="0073CF"/>
      </a:accent1>
      <a:accent2>
        <a:srgbClr val="6F9AD3"/>
      </a:accent2>
      <a:accent3>
        <a:srgbClr val="5BBBB7"/>
      </a:accent3>
      <a:accent4>
        <a:srgbClr val="007934"/>
      </a:accent4>
      <a:accent5>
        <a:srgbClr val="69BE28"/>
      </a:accent5>
      <a:accent6>
        <a:srgbClr val="E98300"/>
      </a:accent6>
      <a:hlink>
        <a:srgbClr val="69BE28"/>
      </a:hlink>
      <a:folHlink>
        <a:srgbClr val="69BE2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HEDA Cover.thmx</Template>
  <TotalTime>9645</TotalTime>
  <Words>517</Words>
  <Application>Microsoft Office PowerPoint</Application>
  <PresentationFormat>On-screen Show (4:3)</PresentationFormat>
  <Paragraphs>114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HEDA Cover</vt:lpstr>
      <vt:lpstr>HEDA Inside 1</vt:lpstr>
      <vt:lpstr>HEDA Inside 3</vt:lpstr>
      <vt:lpstr>HEDA Inside 2</vt:lpstr>
      <vt:lpstr>Henrico Economic Update July 13, 2020 CP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Cary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Blair Keeley</dc:creator>
  <cp:lastModifiedBy>Benjamin Ainsa</cp:lastModifiedBy>
  <cp:revision>216</cp:revision>
  <cp:lastPrinted>2018-08-28T19:48:09Z</cp:lastPrinted>
  <dcterms:created xsi:type="dcterms:W3CDTF">2016-09-27T16:43:55Z</dcterms:created>
  <dcterms:modified xsi:type="dcterms:W3CDTF">2020-07-14T14:31:01Z</dcterms:modified>
</cp:coreProperties>
</file>