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web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9" r:id="rId1"/>
  </p:sldMasterIdLst>
  <p:notesMasterIdLst>
    <p:notesMasterId r:id="rId29"/>
  </p:notesMasterIdLst>
  <p:sldIdLst>
    <p:sldId id="256" r:id="rId2"/>
    <p:sldId id="336" r:id="rId3"/>
    <p:sldId id="329" r:id="rId4"/>
    <p:sldId id="257" r:id="rId5"/>
    <p:sldId id="315" r:id="rId6"/>
    <p:sldId id="322" r:id="rId7"/>
    <p:sldId id="320" r:id="rId8"/>
    <p:sldId id="316" r:id="rId9"/>
    <p:sldId id="331" r:id="rId10"/>
    <p:sldId id="294" r:id="rId11"/>
    <p:sldId id="330" r:id="rId12"/>
    <p:sldId id="312" r:id="rId13"/>
    <p:sldId id="343" r:id="rId14"/>
    <p:sldId id="337" r:id="rId15"/>
    <p:sldId id="313" r:id="rId16"/>
    <p:sldId id="314" r:id="rId17"/>
    <p:sldId id="285" r:id="rId18"/>
    <p:sldId id="286" r:id="rId19"/>
    <p:sldId id="295" r:id="rId20"/>
    <p:sldId id="301" r:id="rId21"/>
    <p:sldId id="340" r:id="rId22"/>
    <p:sldId id="299" r:id="rId23"/>
    <p:sldId id="310" r:id="rId24"/>
    <p:sldId id="338" r:id="rId25"/>
    <p:sldId id="339" r:id="rId26"/>
    <p:sldId id="341" r:id="rId27"/>
    <p:sldId id="342"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493" autoAdjust="0"/>
    <p:restoredTop sz="94637" autoAdjust="0"/>
  </p:normalViewPr>
  <p:slideViewPr>
    <p:cSldViewPr snapToGrid="0">
      <p:cViewPr varScale="1">
        <p:scale>
          <a:sx n="64" d="100"/>
          <a:sy n="64" d="100"/>
        </p:scale>
        <p:origin x="264" y="48"/>
      </p:cViewPr>
      <p:guideLst/>
    </p:cSldViewPr>
  </p:slideViewPr>
  <p:notesTextViewPr>
    <p:cViewPr>
      <p:scale>
        <a:sx n="1" d="1"/>
        <a:sy n="1" d="1"/>
      </p:scale>
      <p:origin x="0" y="0"/>
    </p:cViewPr>
  </p:notesTextViewPr>
  <p:notesViewPr>
    <p:cSldViewPr snapToGrid="0">
      <p:cViewPr varScale="1">
        <p:scale>
          <a:sx n="56" d="100"/>
          <a:sy n="56" d="100"/>
        </p:scale>
        <p:origin x="1560"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00A04D-2F37-4143-9667-5E66B6D558B5}" type="datetimeFigureOut">
              <a:rPr lang="en-US" smtClean="0"/>
              <a:t>6/16/2020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4CBE23-EAC3-4C47-97E8-99360F2EC7EC}" type="slidenum">
              <a:rPr lang="en-US" smtClean="0"/>
              <a:t>‹#›</a:t>
            </a:fld>
            <a:endParaRPr lang="en-US"/>
          </a:p>
        </p:txBody>
      </p:sp>
    </p:spTree>
    <p:extLst>
      <p:ext uri="{BB962C8B-B14F-4D97-AF65-F5344CB8AC3E}">
        <p14:creationId xmlns:p14="http://schemas.microsoft.com/office/powerpoint/2010/main" val="8501307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B61BEF0D-F0BB-DE4B-95CE-6DB70DBA9567}" type="datetimeFigureOut">
              <a:rPr lang="en-US" smtClean="0"/>
              <a:pPr/>
              <a:t>6/16/2020</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6415650"/>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6/16/2020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974647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219490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365478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208573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206030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958905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8" name="Title 1"/>
          <p:cNvSpPr>
            <a:spLocks noGrp="1"/>
          </p:cNvSpPr>
          <p:nvPr>
            <p:ph type="title"/>
          </p:nvPr>
        </p:nvSpPr>
        <p:spPr>
          <a:xfrm>
            <a:off x="685801" y="609600"/>
            <a:ext cx="10131425" cy="1456267"/>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6/16/2020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918266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6/16/2020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875979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6/16/2020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42245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184336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6/16/2020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466570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6/16/2020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958683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6/16/2020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881821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smtClean="0"/>
              <a:pPr/>
              <a:t>6/16/2020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424807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6/16/2020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27975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6/16/2020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253657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microsoft.com/office/2007/relationships/hdphoto" Target="../media/hdphoto1.wdp"/><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extLst>
              <a:ext uri="{BEBA8EAE-BF5A-486C-A8C5-ECC9F3942E4B}">
                <a14:imgProps xmlns:a14="http://schemas.microsoft.com/office/drawing/2010/main">
                  <a14:imgLayer r:embed="rId20">
                    <a14:imgEffect>
                      <a14:artisticPaintStrokes/>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smtClean="0"/>
              <a:pPr/>
              <a:t>6/16/2020</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17425566"/>
      </p:ext>
    </p:extLst>
  </p:cSld>
  <p:clrMap bg1="dk1" tx1="lt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7.xml"/><Relationship Id="rId1" Type="http://schemas.openxmlformats.org/officeDocument/2006/relationships/video" Target="https://www.youtube.com/embed/HyjhRKM2VCA?feature=oembed"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hyperlink" Target="mailto:amwrinn@gmail.com" TargetMode="Externa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webp"/><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4C3EA-C361-4D1C-BD30-1465A82ACD57}"/>
              </a:ext>
            </a:extLst>
          </p:cNvPr>
          <p:cNvSpPr>
            <a:spLocks noGrp="1"/>
          </p:cNvSpPr>
          <p:nvPr>
            <p:ph type="ctrTitle"/>
          </p:nvPr>
        </p:nvSpPr>
        <p:spPr>
          <a:xfrm>
            <a:off x="1390918" y="1243050"/>
            <a:ext cx="9923753" cy="3826932"/>
          </a:xfrm>
        </p:spPr>
        <p:txBody>
          <a:bodyPr>
            <a:normAutofit fontScale="90000"/>
          </a:bodyPr>
          <a:lstStyle/>
          <a:p>
            <a:pPr algn="ct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r>
              <a:rPr lang="en-US" b="1" i="1" dirty="0"/>
              <a:t>interview skills </a:t>
            </a:r>
            <a:br>
              <a:rPr lang="en-US" b="1" i="1" dirty="0"/>
            </a:br>
            <a:r>
              <a:rPr lang="en-US" b="1" i="1" dirty="0"/>
              <a:t>Using Rapid Transformational Therapy</a:t>
            </a:r>
            <a:br>
              <a:rPr lang="en-US" b="1" i="1" dirty="0"/>
            </a:br>
            <a:br>
              <a:rPr lang="en-US" b="1" i="1" dirty="0"/>
            </a:br>
            <a:br>
              <a:rPr lang="en-US" dirty="0"/>
            </a:br>
            <a:r>
              <a:rPr lang="en-US" dirty="0"/>
              <a:t>Anne M. Wrinn</a:t>
            </a:r>
          </a:p>
        </p:txBody>
      </p:sp>
    </p:spTree>
    <p:extLst>
      <p:ext uri="{BB962C8B-B14F-4D97-AF65-F5344CB8AC3E}">
        <p14:creationId xmlns:p14="http://schemas.microsoft.com/office/powerpoint/2010/main" val="16611746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4000">
        <p159:morph option="byWord"/>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What is Rapid Transformational Therapy? (RTT￢ﾄﾢ) - Marisa Peer">
            <a:hlinkClick r:id="" action="ppaction://media"/>
            <a:extLst>
              <a:ext uri="{FF2B5EF4-FFF2-40B4-BE49-F238E27FC236}">
                <a16:creationId xmlns:a16="http://schemas.microsoft.com/office/drawing/2014/main" id="{7BF3A247-AFB9-45FC-B94F-A41631521584}"/>
              </a:ext>
            </a:extLst>
          </p:cNvPr>
          <p:cNvPicPr>
            <a:picLocks noRot="1" noChangeAspect="1"/>
          </p:cNvPicPr>
          <p:nvPr>
            <a:videoFile r:link="rId1"/>
          </p:nvPr>
        </p:nvPicPr>
        <p:blipFill>
          <a:blip r:embed="rId3"/>
          <a:stretch>
            <a:fillRect/>
          </a:stretch>
        </p:blipFill>
        <p:spPr>
          <a:xfrm>
            <a:off x="434427" y="110359"/>
            <a:ext cx="11323145" cy="6369269"/>
          </a:xfrm>
          <a:prstGeom prst="rect">
            <a:avLst/>
          </a:prstGeom>
        </p:spPr>
      </p:pic>
    </p:spTree>
    <p:extLst>
      <p:ext uri="{BB962C8B-B14F-4D97-AF65-F5344CB8AC3E}">
        <p14:creationId xmlns:p14="http://schemas.microsoft.com/office/powerpoint/2010/main" val="40978909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3B25EC-1E63-4BC9-8E55-C709DF9C86CA}"/>
              </a:ext>
            </a:extLst>
          </p:cNvPr>
          <p:cNvSpPr txBox="1"/>
          <p:nvPr/>
        </p:nvSpPr>
        <p:spPr>
          <a:xfrm>
            <a:off x="1584960" y="2484120"/>
            <a:ext cx="7711440" cy="2800767"/>
          </a:xfrm>
          <a:prstGeom prst="rect">
            <a:avLst/>
          </a:prstGeom>
          <a:noFill/>
        </p:spPr>
        <p:txBody>
          <a:bodyPr wrap="square" rtlCol="0">
            <a:spAutoFit/>
          </a:bodyPr>
          <a:lstStyle/>
          <a:p>
            <a:pPr marL="742950" indent="-742950">
              <a:buAutoNum type="arabicPeriod"/>
            </a:pPr>
            <a:r>
              <a:rPr lang="en-US" sz="4400" dirty="0"/>
              <a:t>RESUMES, PORTFOLIO</a:t>
            </a:r>
          </a:p>
          <a:p>
            <a:r>
              <a:rPr lang="en-US" sz="4400" dirty="0"/>
              <a:t>2.   STORIES</a:t>
            </a:r>
          </a:p>
          <a:p>
            <a:pPr marL="742950" indent="-742950">
              <a:buAutoNum type="arabicPeriod" startAt="3"/>
            </a:pPr>
            <a:r>
              <a:rPr lang="en-US" sz="4400" dirty="0"/>
              <a:t> STATE OF MIND</a:t>
            </a:r>
          </a:p>
          <a:p>
            <a:pPr marL="742950" indent="-742950">
              <a:buAutoNum type="arabicPeriod" startAt="3"/>
            </a:pPr>
            <a:r>
              <a:rPr lang="en-US" sz="4400" kern="1200" dirty="0">
                <a:solidFill>
                  <a:schemeClr val="tx1"/>
                </a:solidFill>
                <a:latin typeface="+mn-lt"/>
                <a:ea typeface="+mn-ea"/>
                <a:cs typeface="+mn-cs"/>
              </a:rPr>
              <a:t> CLOTHES</a:t>
            </a:r>
          </a:p>
        </p:txBody>
      </p:sp>
      <p:sp>
        <p:nvSpPr>
          <p:cNvPr id="4" name="TextBox 3">
            <a:extLst>
              <a:ext uri="{FF2B5EF4-FFF2-40B4-BE49-F238E27FC236}">
                <a16:creationId xmlns:a16="http://schemas.microsoft.com/office/drawing/2014/main" id="{87572959-A30B-47D1-912B-FB67667F9B08}"/>
              </a:ext>
            </a:extLst>
          </p:cNvPr>
          <p:cNvSpPr txBox="1"/>
          <p:nvPr/>
        </p:nvSpPr>
        <p:spPr>
          <a:xfrm>
            <a:off x="762000" y="1097280"/>
            <a:ext cx="9326880" cy="830997"/>
          </a:xfrm>
          <a:prstGeom prst="rect">
            <a:avLst/>
          </a:prstGeom>
          <a:noFill/>
        </p:spPr>
        <p:txBody>
          <a:bodyPr wrap="square" rtlCol="0">
            <a:spAutoFit/>
          </a:bodyPr>
          <a:lstStyle/>
          <a:p>
            <a:r>
              <a:rPr lang="en-US" sz="4800" dirty="0"/>
              <a:t>BEING PREPARED</a:t>
            </a:r>
          </a:p>
        </p:txBody>
      </p:sp>
    </p:spTree>
    <p:extLst>
      <p:ext uri="{BB962C8B-B14F-4D97-AF65-F5344CB8AC3E}">
        <p14:creationId xmlns:p14="http://schemas.microsoft.com/office/powerpoint/2010/main" val="26694135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AF57A73-EC72-4268-9000-1AC9511A1C94}"/>
              </a:ext>
            </a:extLst>
          </p:cNvPr>
          <p:cNvSpPr txBox="1"/>
          <p:nvPr/>
        </p:nvSpPr>
        <p:spPr>
          <a:xfrm>
            <a:off x="3316014" y="25360"/>
            <a:ext cx="8576441" cy="830997"/>
          </a:xfrm>
          <a:prstGeom prst="rect">
            <a:avLst/>
          </a:prstGeom>
          <a:noFill/>
        </p:spPr>
        <p:txBody>
          <a:bodyPr wrap="square" rtlCol="0">
            <a:spAutoFit/>
          </a:bodyPr>
          <a:lstStyle/>
          <a:p>
            <a:r>
              <a:rPr lang="en-US" sz="4800" dirty="0"/>
              <a:t>THE RULES OF THE MIND</a:t>
            </a:r>
            <a:endParaRPr lang="en-US" sz="4800" kern="1200" dirty="0">
              <a:solidFill>
                <a:schemeClr val="tx1"/>
              </a:solidFill>
              <a:latin typeface="+mn-lt"/>
              <a:ea typeface="+mn-ea"/>
              <a:cs typeface="+mn-cs"/>
            </a:endParaRPr>
          </a:p>
        </p:txBody>
      </p:sp>
      <p:sp>
        <p:nvSpPr>
          <p:cNvPr id="3" name="TextBox 2">
            <a:extLst>
              <a:ext uri="{FF2B5EF4-FFF2-40B4-BE49-F238E27FC236}">
                <a16:creationId xmlns:a16="http://schemas.microsoft.com/office/drawing/2014/main" id="{D6C63712-C097-427A-BC5F-67DE97B626A8}"/>
              </a:ext>
            </a:extLst>
          </p:cNvPr>
          <p:cNvSpPr txBox="1"/>
          <p:nvPr/>
        </p:nvSpPr>
        <p:spPr>
          <a:xfrm>
            <a:off x="804040" y="856357"/>
            <a:ext cx="11387959" cy="5016758"/>
          </a:xfrm>
          <a:prstGeom prst="rect">
            <a:avLst/>
          </a:prstGeom>
          <a:noFill/>
        </p:spPr>
        <p:txBody>
          <a:bodyPr wrap="square" rtlCol="0">
            <a:spAutoFit/>
          </a:bodyPr>
          <a:lstStyle/>
          <a:p>
            <a:pPr marL="457200" indent="-457200">
              <a:buAutoNum type="arabicPeriod"/>
            </a:pPr>
            <a:r>
              <a:rPr lang="en-US" sz="4000" dirty="0"/>
              <a:t>The mind learns by repetition.</a:t>
            </a:r>
          </a:p>
          <a:p>
            <a:pPr marL="457200" indent="-457200">
              <a:buAutoNum type="arabicPeriod"/>
            </a:pPr>
            <a:r>
              <a:rPr lang="en-US" sz="4000" dirty="0"/>
              <a:t>The mind cannot hold conflicting thoughts.</a:t>
            </a:r>
          </a:p>
          <a:p>
            <a:pPr marL="457200" indent="-457200">
              <a:buAutoNum type="arabicPeriod"/>
            </a:pPr>
            <a:r>
              <a:rPr lang="en-US" sz="4000" dirty="0"/>
              <a:t>What is expected tends to be realized.</a:t>
            </a:r>
          </a:p>
          <a:p>
            <a:pPr marL="457200" indent="-457200">
              <a:buAutoNum type="arabicPeriod"/>
            </a:pPr>
            <a:r>
              <a:rPr lang="en-US" sz="4000" dirty="0"/>
              <a:t>Imagination is more powerful than knowledge when dealing with your own mind or the mind of others.  </a:t>
            </a:r>
          </a:p>
          <a:p>
            <a:pPr marL="457200" indent="-457200">
              <a:buAutoNum type="arabicPeriod"/>
            </a:pPr>
            <a:r>
              <a:rPr lang="en-US" sz="4000" dirty="0"/>
              <a:t>In a battle between emotion and logic emotion always wins.</a:t>
            </a:r>
          </a:p>
        </p:txBody>
      </p:sp>
    </p:spTree>
    <p:extLst>
      <p:ext uri="{BB962C8B-B14F-4D97-AF65-F5344CB8AC3E}">
        <p14:creationId xmlns:p14="http://schemas.microsoft.com/office/powerpoint/2010/main" val="24888919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7912023-8DD2-4242-B912-C147DE0FAD8E}"/>
              </a:ext>
            </a:extLst>
          </p:cNvPr>
          <p:cNvSpPr txBox="1"/>
          <p:nvPr/>
        </p:nvSpPr>
        <p:spPr>
          <a:xfrm>
            <a:off x="4739390" y="209863"/>
            <a:ext cx="2713220" cy="584775"/>
          </a:xfrm>
          <a:prstGeom prst="rect">
            <a:avLst/>
          </a:prstGeom>
          <a:noFill/>
        </p:spPr>
        <p:txBody>
          <a:bodyPr wrap="square" rtlCol="0">
            <a:spAutoFit/>
          </a:bodyPr>
          <a:lstStyle/>
          <a:p>
            <a:r>
              <a:rPr lang="en-US" sz="3200" dirty="0"/>
              <a:t>BRAIN WAVES</a:t>
            </a:r>
          </a:p>
        </p:txBody>
      </p:sp>
      <p:sp>
        <p:nvSpPr>
          <p:cNvPr id="3" name="TextBox 2">
            <a:extLst>
              <a:ext uri="{FF2B5EF4-FFF2-40B4-BE49-F238E27FC236}">
                <a16:creationId xmlns:a16="http://schemas.microsoft.com/office/drawing/2014/main" id="{0A425510-86E6-43E1-82EE-ED03CF536676}"/>
              </a:ext>
            </a:extLst>
          </p:cNvPr>
          <p:cNvSpPr txBox="1"/>
          <p:nvPr/>
        </p:nvSpPr>
        <p:spPr>
          <a:xfrm>
            <a:off x="959369" y="854598"/>
            <a:ext cx="10478125" cy="7109639"/>
          </a:xfrm>
          <a:prstGeom prst="rect">
            <a:avLst/>
          </a:prstGeom>
          <a:noFill/>
        </p:spPr>
        <p:txBody>
          <a:bodyPr wrap="square" rtlCol="0">
            <a:spAutoFit/>
          </a:bodyPr>
          <a:lstStyle/>
          <a:p>
            <a:r>
              <a:rPr lang="en-US" sz="2400" dirty="0"/>
              <a:t>DELTA – babies are at the lowest frequency. Birth to 2 years. Lowest EEG frequency,</a:t>
            </a:r>
          </a:p>
          <a:p>
            <a:r>
              <a:rPr lang="en-US" sz="2400" dirty="0"/>
              <a:t>               which is at .5 to 4 cycles per second (Hz).</a:t>
            </a:r>
          </a:p>
          <a:p>
            <a:endParaRPr lang="en-US" sz="2400" dirty="0"/>
          </a:p>
          <a:p>
            <a:r>
              <a:rPr lang="en-US" sz="2400" dirty="0"/>
              <a:t>THETA-at 2 to 6 years of age.  A highly suggestible state where they absorb cultural </a:t>
            </a:r>
          </a:p>
          <a:p>
            <a:r>
              <a:rPr lang="en-US" sz="2400" dirty="0"/>
              <a:t>              norms and expectations. Hypnosis. (4-8 Hz)</a:t>
            </a:r>
          </a:p>
          <a:p>
            <a:endParaRPr lang="en-US" sz="2400" dirty="0"/>
          </a:p>
          <a:p>
            <a:r>
              <a:rPr lang="en-US" sz="2400" dirty="0"/>
              <a:t>ALPHA-when meditating or in the flow of an activity.  Focus. </a:t>
            </a:r>
          </a:p>
          <a:p>
            <a:endParaRPr lang="en-US" sz="2400" dirty="0"/>
          </a:p>
          <a:p>
            <a:r>
              <a:rPr lang="en-US" sz="2400" dirty="0"/>
              <a:t>BETA-Every day, conscious mind.  </a:t>
            </a:r>
          </a:p>
          <a:p>
            <a:endParaRPr lang="en-US" sz="2400" dirty="0"/>
          </a:p>
          <a:p>
            <a:r>
              <a:rPr lang="en-US" sz="2400" dirty="0"/>
              <a:t>GAMMA-Fastest brain waves. Processes information from different brain areas.</a:t>
            </a:r>
          </a:p>
          <a:p>
            <a:endParaRPr lang="en-US" sz="2400" dirty="0"/>
          </a:p>
          <a:p>
            <a:r>
              <a:rPr lang="en-US" sz="2400" dirty="0"/>
              <a:t>Any process that changes your perception changes your brain waves. When your brain waves are out of balance it results in physical and emotional abnormalities. Research scientists have correlated brainwave patterns associated  with emotional and neurological conditions. </a:t>
            </a:r>
          </a:p>
          <a:p>
            <a:endParaRPr lang="en-US" sz="2400" dirty="0"/>
          </a:p>
          <a:p>
            <a:endParaRPr lang="en-US" sz="2400" dirty="0"/>
          </a:p>
          <a:p>
            <a:endParaRPr lang="en-US" sz="2400" dirty="0"/>
          </a:p>
        </p:txBody>
      </p:sp>
    </p:spTree>
    <p:extLst>
      <p:ext uri="{BB962C8B-B14F-4D97-AF65-F5344CB8AC3E}">
        <p14:creationId xmlns:p14="http://schemas.microsoft.com/office/powerpoint/2010/main" val="11938842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FE5DAD0-9206-4BBC-9102-C41FD32B4CEA}"/>
              </a:ext>
            </a:extLst>
          </p:cNvPr>
          <p:cNvSpPr/>
          <p:nvPr/>
        </p:nvSpPr>
        <p:spPr>
          <a:xfrm>
            <a:off x="944380" y="287676"/>
            <a:ext cx="10583056" cy="5632311"/>
          </a:xfrm>
          <a:prstGeom prst="rect">
            <a:avLst/>
          </a:prstGeom>
        </p:spPr>
        <p:txBody>
          <a:bodyPr wrap="square">
            <a:spAutoFit/>
          </a:bodyPr>
          <a:lstStyle/>
          <a:p>
            <a:pPr marL="742950" indent="-742950">
              <a:buFont typeface="+mj-lt"/>
              <a:buAutoNum type="arabicPeriod" startAt="6"/>
            </a:pPr>
            <a:r>
              <a:rPr lang="en-US" sz="4000" dirty="0"/>
              <a:t>Your mind always does what it thinks you want it to do.</a:t>
            </a:r>
          </a:p>
          <a:p>
            <a:pPr marL="742950" indent="-742950">
              <a:buFont typeface="+mj-lt"/>
              <a:buAutoNum type="arabicPeriod" startAt="6"/>
            </a:pPr>
            <a:r>
              <a:rPr lang="en-US" sz="4000" dirty="0"/>
              <a:t>Your mind works to move you from pain to pleasure.</a:t>
            </a:r>
          </a:p>
          <a:p>
            <a:pPr marL="742950" indent="-742950">
              <a:buFont typeface="+mj-lt"/>
              <a:buAutoNum type="arabicPeriod" startAt="6"/>
            </a:pPr>
            <a:r>
              <a:rPr lang="en-US" sz="4000" dirty="0"/>
              <a:t>Your mind responds to the pictures and words you install in it.</a:t>
            </a:r>
          </a:p>
          <a:p>
            <a:pPr marL="742950" indent="-742950">
              <a:buFont typeface="+mj-lt"/>
              <a:buAutoNum type="arabicPeriod" startAt="6"/>
            </a:pPr>
            <a:r>
              <a:rPr lang="en-US" sz="4000" dirty="0"/>
              <a:t>Your mind wants to stay with what is familiar while avoiding what is unfamiliar.</a:t>
            </a:r>
          </a:p>
          <a:p>
            <a:pPr marL="742950" indent="-742950">
              <a:buFont typeface="+mj-lt"/>
              <a:buAutoNum type="arabicPeriod" startAt="6"/>
            </a:pPr>
            <a:r>
              <a:rPr lang="en-US" sz="4000" dirty="0"/>
              <a:t>Whatever you focus on you get more of.</a:t>
            </a:r>
          </a:p>
        </p:txBody>
      </p:sp>
    </p:spTree>
    <p:extLst>
      <p:ext uri="{BB962C8B-B14F-4D97-AF65-F5344CB8AC3E}">
        <p14:creationId xmlns:p14="http://schemas.microsoft.com/office/powerpoint/2010/main" val="12947229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E0B3D88-3150-482E-BAE3-54C04859364E}"/>
              </a:ext>
            </a:extLst>
          </p:cNvPr>
          <p:cNvSpPr txBox="1"/>
          <p:nvPr/>
        </p:nvSpPr>
        <p:spPr>
          <a:xfrm>
            <a:off x="709448" y="536028"/>
            <a:ext cx="10373711" cy="5509200"/>
          </a:xfrm>
          <a:prstGeom prst="rect">
            <a:avLst/>
          </a:prstGeom>
          <a:noFill/>
        </p:spPr>
        <p:txBody>
          <a:bodyPr wrap="square" rtlCol="0">
            <a:spAutoFit/>
          </a:bodyPr>
          <a:lstStyle/>
          <a:p>
            <a:r>
              <a:rPr lang="en-US" sz="3200" dirty="0"/>
              <a:t>11. You make your beliefs and then your beliefs make you.</a:t>
            </a:r>
          </a:p>
          <a:p>
            <a:endParaRPr lang="en-US" sz="3200" dirty="0"/>
          </a:p>
          <a:p>
            <a:r>
              <a:rPr lang="en-US" sz="3200" dirty="0"/>
              <a:t>12. The strongest force in all of us is that we must act in a way that consistently matches our thinking.  A habit of action is caused by a thought.  </a:t>
            </a:r>
          </a:p>
          <a:p>
            <a:endParaRPr lang="en-US" sz="3200" dirty="0"/>
          </a:p>
          <a:p>
            <a:r>
              <a:rPr lang="en-US" sz="3200" dirty="0"/>
              <a:t>13. Your thoughts form a blueprint that your mind and body work to make your reality.</a:t>
            </a:r>
          </a:p>
          <a:p>
            <a:endParaRPr lang="en-US" sz="3200" dirty="0"/>
          </a:p>
          <a:p>
            <a:pPr marL="514350" indent="-514350">
              <a:buAutoNum type="arabicPeriod" startAt="14"/>
            </a:pPr>
            <a:r>
              <a:rPr lang="en-US" sz="3200" dirty="0"/>
              <a:t>What you present to your mind, your mind will present back to you.</a:t>
            </a:r>
          </a:p>
        </p:txBody>
      </p:sp>
    </p:spTree>
    <p:extLst>
      <p:ext uri="{BB962C8B-B14F-4D97-AF65-F5344CB8AC3E}">
        <p14:creationId xmlns:p14="http://schemas.microsoft.com/office/powerpoint/2010/main" val="9787804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D989BFB-F308-431F-86AC-F43689332414}"/>
              </a:ext>
            </a:extLst>
          </p:cNvPr>
          <p:cNvSpPr txBox="1"/>
          <p:nvPr/>
        </p:nvSpPr>
        <p:spPr>
          <a:xfrm>
            <a:off x="756743" y="740979"/>
            <a:ext cx="11020097" cy="5632311"/>
          </a:xfrm>
          <a:prstGeom prst="rect">
            <a:avLst/>
          </a:prstGeom>
          <a:noFill/>
        </p:spPr>
        <p:txBody>
          <a:bodyPr wrap="square" rtlCol="0">
            <a:spAutoFit/>
          </a:bodyPr>
          <a:lstStyle/>
          <a:p>
            <a:pPr marL="514350" indent="-514350">
              <a:buFont typeface="+mj-lt"/>
              <a:buAutoNum type="arabicPeriod" startAt="15"/>
            </a:pPr>
            <a:r>
              <a:rPr lang="en-US" sz="4000" dirty="0"/>
              <a:t>Your mind does not care if what you say is good, bad, indifferent, true or false; healthy, unhealthy, right or wrong; it simply acts on your words.  </a:t>
            </a:r>
          </a:p>
          <a:p>
            <a:pPr marL="514350" indent="-514350">
              <a:buFont typeface="+mj-lt"/>
              <a:buAutoNum type="arabicPeriod" startAt="15"/>
            </a:pPr>
            <a:endParaRPr lang="en-US" sz="4000" dirty="0"/>
          </a:p>
          <a:p>
            <a:pPr marL="514350" indent="-514350">
              <a:buAutoNum type="arabicPeriod" startAt="15"/>
            </a:pPr>
            <a:r>
              <a:rPr lang="en-US" sz="4000" dirty="0"/>
              <a:t>Every thought you think causes a physical reaction and an emotional response.</a:t>
            </a:r>
          </a:p>
          <a:p>
            <a:pPr marL="514350" indent="-514350">
              <a:buAutoNum type="arabicPeriod" startAt="15"/>
            </a:pPr>
            <a:endParaRPr lang="en-US" sz="4000" dirty="0"/>
          </a:p>
          <a:p>
            <a:r>
              <a:rPr lang="en-US" sz="4000" dirty="0"/>
              <a:t>17. When dealing with the subconscious mind the greater the conscious effort the less it responds.  </a:t>
            </a:r>
          </a:p>
        </p:txBody>
      </p:sp>
    </p:spTree>
    <p:extLst>
      <p:ext uri="{BB962C8B-B14F-4D97-AF65-F5344CB8AC3E}">
        <p14:creationId xmlns:p14="http://schemas.microsoft.com/office/powerpoint/2010/main" val="37534193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sign&#10;&#10;Description automatically generated">
            <a:extLst>
              <a:ext uri="{FF2B5EF4-FFF2-40B4-BE49-F238E27FC236}">
                <a16:creationId xmlns:a16="http://schemas.microsoft.com/office/drawing/2014/main" id="{8C0256C4-6000-4A59-8942-F1C038638953}"/>
              </a:ext>
            </a:extLst>
          </p:cNvPr>
          <p:cNvPicPr>
            <a:picLocks noChangeAspect="1"/>
          </p:cNvPicPr>
          <p:nvPr/>
        </p:nvPicPr>
        <p:blipFill rotWithShape="1">
          <a:blip r:embed="rId2"/>
          <a:srcRect l="2192" r="6280"/>
          <a:stretch/>
        </p:blipFill>
        <p:spPr>
          <a:xfrm>
            <a:off x="516466" y="0"/>
            <a:ext cx="11159068" cy="6857990"/>
          </a:xfrm>
          <a:custGeom>
            <a:avLst/>
            <a:gdLst/>
            <a:ahLst/>
            <a:cxnLst/>
            <a:rect l="l" t="t" r="r" b="b"/>
            <a:pathLst>
              <a:path w="11159068" h="6858000">
                <a:moveTo>
                  <a:pt x="1192024" y="0"/>
                </a:moveTo>
                <a:cubicBezTo>
                  <a:pt x="1192024" y="0"/>
                  <a:pt x="1192024" y="0"/>
                  <a:pt x="9967044" y="0"/>
                </a:cubicBezTo>
                <a:cubicBezTo>
                  <a:pt x="10713854" y="942975"/>
                  <a:pt x="11159068" y="2138363"/>
                  <a:pt x="11159068" y="3433763"/>
                </a:cubicBezTo>
                <a:cubicBezTo>
                  <a:pt x="11159068" y="4724400"/>
                  <a:pt x="10718641" y="5915025"/>
                  <a:pt x="9971831" y="6858000"/>
                </a:cubicBezTo>
                <a:cubicBezTo>
                  <a:pt x="9971831" y="6858000"/>
                  <a:pt x="9971831" y="6858000"/>
                  <a:pt x="1187237" y="6858000"/>
                </a:cubicBezTo>
                <a:cubicBezTo>
                  <a:pt x="440427" y="5915025"/>
                  <a:pt x="0" y="4724400"/>
                  <a:pt x="0" y="3433763"/>
                </a:cubicBezTo>
                <a:cubicBezTo>
                  <a:pt x="0" y="2138363"/>
                  <a:pt x="445214" y="942975"/>
                  <a:pt x="1192024" y="0"/>
                </a:cubicBezTo>
                <a:close/>
              </a:path>
            </a:pathLst>
          </a:cu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4" name="Rectangle 3">
            <a:extLst>
              <a:ext uri="{FF2B5EF4-FFF2-40B4-BE49-F238E27FC236}">
                <a16:creationId xmlns:a16="http://schemas.microsoft.com/office/drawing/2014/main" id="{16333E94-8DB3-4AAF-82FD-D125AD8E462A}"/>
              </a:ext>
            </a:extLst>
          </p:cNvPr>
          <p:cNvSpPr/>
          <p:nvPr/>
        </p:nvSpPr>
        <p:spPr>
          <a:xfrm>
            <a:off x="516466" y="140525"/>
            <a:ext cx="11811464" cy="2123658"/>
          </a:xfrm>
          <a:prstGeom prst="rect">
            <a:avLst/>
          </a:prstGeom>
        </p:spPr>
        <p:txBody>
          <a:bodyPr wrap="square">
            <a:spAutoFit/>
          </a:bodyPr>
          <a:lstStyle/>
          <a:p>
            <a:r>
              <a:rPr lang="en-US" sz="6600" dirty="0"/>
              <a:t>what are the </a:t>
            </a:r>
            <a:r>
              <a:rPr lang="en-US" sz="6600" i="1" dirty="0">
                <a:solidFill>
                  <a:schemeClr val="bg1"/>
                </a:solidFill>
              </a:rPr>
              <a:t>pictures</a:t>
            </a:r>
            <a:r>
              <a:rPr lang="en-US" sz="6600" dirty="0"/>
              <a:t> you paint in your head?</a:t>
            </a:r>
          </a:p>
        </p:txBody>
      </p:sp>
    </p:spTree>
    <p:extLst>
      <p:ext uri="{BB962C8B-B14F-4D97-AF65-F5344CB8AC3E}">
        <p14:creationId xmlns:p14="http://schemas.microsoft.com/office/powerpoint/2010/main" val="15587022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60D3A17-6F0F-4ACC-9EC5-895730E7C530}"/>
              </a:ext>
            </a:extLst>
          </p:cNvPr>
          <p:cNvSpPr txBox="1"/>
          <p:nvPr/>
        </p:nvSpPr>
        <p:spPr>
          <a:xfrm>
            <a:off x="1043189" y="759854"/>
            <a:ext cx="9105363" cy="3139321"/>
          </a:xfrm>
          <a:prstGeom prst="rect">
            <a:avLst/>
          </a:prstGeom>
          <a:noFill/>
        </p:spPr>
        <p:txBody>
          <a:bodyPr wrap="square" rtlCol="0">
            <a:spAutoFit/>
          </a:bodyPr>
          <a:lstStyle/>
          <a:p>
            <a:r>
              <a:rPr lang="en-US" sz="6600" dirty="0"/>
              <a:t>DO YOUR WORDS SUPPORT YOUR GOALS AND LIFE VISION?</a:t>
            </a:r>
          </a:p>
        </p:txBody>
      </p:sp>
    </p:spTree>
    <p:extLst>
      <p:ext uri="{BB962C8B-B14F-4D97-AF65-F5344CB8AC3E}">
        <p14:creationId xmlns:p14="http://schemas.microsoft.com/office/powerpoint/2010/main" val="36216903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EADCF2B-E730-4EB3-A936-8607DD3F92B1}"/>
              </a:ext>
            </a:extLst>
          </p:cNvPr>
          <p:cNvSpPr txBox="1"/>
          <p:nvPr/>
        </p:nvSpPr>
        <p:spPr>
          <a:xfrm>
            <a:off x="831273" y="417175"/>
            <a:ext cx="11785599" cy="923330"/>
          </a:xfrm>
          <a:prstGeom prst="rect">
            <a:avLst/>
          </a:prstGeom>
          <a:noFill/>
        </p:spPr>
        <p:txBody>
          <a:bodyPr wrap="square" rtlCol="0">
            <a:spAutoFit/>
          </a:bodyPr>
          <a:lstStyle/>
          <a:p>
            <a:r>
              <a:rPr lang="en-US" sz="5400" kern="1200" dirty="0">
                <a:solidFill>
                  <a:schemeClr val="tx1"/>
                </a:solidFill>
                <a:latin typeface="+mn-lt"/>
                <a:ea typeface="+mn-ea"/>
                <a:cs typeface="+mn-cs"/>
              </a:rPr>
              <a:t>HOW SUGGESTIBLE ARE YOU?</a:t>
            </a:r>
          </a:p>
        </p:txBody>
      </p:sp>
      <p:sp>
        <p:nvSpPr>
          <p:cNvPr id="3" name="TextBox 2">
            <a:extLst>
              <a:ext uri="{FF2B5EF4-FFF2-40B4-BE49-F238E27FC236}">
                <a16:creationId xmlns:a16="http://schemas.microsoft.com/office/drawing/2014/main" id="{F67FA688-BE8F-4DF7-9DAE-C1AF1649C04A}"/>
              </a:ext>
            </a:extLst>
          </p:cNvPr>
          <p:cNvSpPr txBox="1"/>
          <p:nvPr/>
        </p:nvSpPr>
        <p:spPr>
          <a:xfrm>
            <a:off x="1066800" y="2147455"/>
            <a:ext cx="7148945" cy="1015663"/>
          </a:xfrm>
          <a:prstGeom prst="rect">
            <a:avLst/>
          </a:prstGeom>
          <a:noFill/>
        </p:spPr>
        <p:txBody>
          <a:bodyPr wrap="square" rtlCol="0">
            <a:spAutoFit/>
          </a:bodyPr>
          <a:lstStyle/>
          <a:p>
            <a:r>
              <a:rPr lang="en-US" sz="6000" dirty="0">
                <a:solidFill>
                  <a:srgbClr val="FF0000"/>
                </a:solidFill>
                <a:latin typeface="Blackadder ITC" panose="04020505051007020D02" pitchFamily="82" charset="0"/>
              </a:rPr>
              <a:t>Let’s experiment!</a:t>
            </a:r>
          </a:p>
        </p:txBody>
      </p:sp>
    </p:spTree>
    <p:extLst>
      <p:ext uri="{BB962C8B-B14F-4D97-AF65-F5344CB8AC3E}">
        <p14:creationId xmlns:p14="http://schemas.microsoft.com/office/powerpoint/2010/main" val="22785997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0438C47-124D-4913-AD2A-DDA22A0A8C81}"/>
              </a:ext>
            </a:extLst>
          </p:cNvPr>
          <p:cNvSpPr/>
          <p:nvPr/>
        </p:nvSpPr>
        <p:spPr>
          <a:xfrm>
            <a:off x="558456" y="882134"/>
            <a:ext cx="11328744" cy="3477875"/>
          </a:xfrm>
          <a:prstGeom prst="rect">
            <a:avLst/>
          </a:prstGeom>
        </p:spPr>
        <p:txBody>
          <a:bodyPr wrap="square">
            <a:spAutoFit/>
          </a:bodyPr>
          <a:lstStyle/>
          <a:p>
            <a:endParaRPr lang="en-US" sz="4400" dirty="0"/>
          </a:p>
          <a:p>
            <a:r>
              <a:rPr lang="en-US" sz="4400" dirty="0"/>
              <a:t>THIS TALK IS NOT A LIST OF INTERVIEW SKILLS OR TECHNIQUES.  WE WILL EXPLORE YOUR FEARS </a:t>
            </a:r>
          </a:p>
          <a:p>
            <a:r>
              <a:rPr lang="en-US" sz="4400" dirty="0"/>
              <a:t>ABOUT INTERVIEWING SO THAT WE CAN CREATE A SOUND FILE TO OFFSET YOUR FEARS. </a:t>
            </a:r>
          </a:p>
        </p:txBody>
      </p:sp>
    </p:spTree>
    <p:extLst>
      <p:ext uri="{BB962C8B-B14F-4D97-AF65-F5344CB8AC3E}">
        <p14:creationId xmlns:p14="http://schemas.microsoft.com/office/powerpoint/2010/main" val="26375677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ipe sliced lemon">
            <a:extLst>
              <a:ext uri="{FF2B5EF4-FFF2-40B4-BE49-F238E27FC236}">
                <a16:creationId xmlns:a16="http://schemas.microsoft.com/office/drawing/2014/main" id="{FAC7ADCD-3C56-42C6-A328-4EAF1AE828EA}"/>
              </a:ext>
            </a:extLst>
          </p:cNvPr>
          <p:cNvPicPr>
            <a:picLocks noChangeAspect="1"/>
          </p:cNvPicPr>
          <p:nvPr/>
        </p:nvPicPr>
        <p:blipFill>
          <a:blip r:embed="rId2"/>
          <a:stretch>
            <a:fillRect/>
          </a:stretch>
        </p:blipFill>
        <p:spPr>
          <a:xfrm>
            <a:off x="2401958" y="966906"/>
            <a:ext cx="7388084" cy="4924187"/>
          </a:xfrm>
          <a:prstGeom prst="rect">
            <a:avLst/>
          </a:prstGeom>
        </p:spPr>
      </p:pic>
      <p:sp>
        <p:nvSpPr>
          <p:cNvPr id="2" name="TextBox 1">
            <a:extLst>
              <a:ext uri="{FF2B5EF4-FFF2-40B4-BE49-F238E27FC236}">
                <a16:creationId xmlns:a16="http://schemas.microsoft.com/office/drawing/2014/main" id="{C49CD3C7-B463-436E-A18F-9ABAA2E1603D}"/>
              </a:ext>
            </a:extLst>
          </p:cNvPr>
          <p:cNvSpPr txBox="1"/>
          <p:nvPr/>
        </p:nvSpPr>
        <p:spPr>
          <a:xfrm>
            <a:off x="3039772" y="2530074"/>
            <a:ext cx="6112455" cy="1323439"/>
          </a:xfrm>
          <a:prstGeom prst="rect">
            <a:avLst/>
          </a:prstGeom>
          <a:noFill/>
        </p:spPr>
        <p:txBody>
          <a:bodyPr wrap="square" rtlCol="0">
            <a:spAutoFit/>
          </a:bodyPr>
          <a:lstStyle/>
          <a:p>
            <a:r>
              <a:rPr lang="en-US" sz="8000" dirty="0">
                <a:solidFill>
                  <a:srgbClr val="00B0F0"/>
                </a:solidFill>
              </a:rPr>
              <a:t>L   E   M   O   N</a:t>
            </a:r>
          </a:p>
        </p:txBody>
      </p:sp>
    </p:spTree>
    <p:extLst>
      <p:ext uri="{BB962C8B-B14F-4D97-AF65-F5344CB8AC3E}">
        <p14:creationId xmlns:p14="http://schemas.microsoft.com/office/powerpoint/2010/main" val="40858386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9ECF4F3-E5AF-4684-B9B5-1D3EC5DE4578}"/>
              </a:ext>
            </a:extLst>
          </p:cNvPr>
          <p:cNvSpPr txBox="1"/>
          <p:nvPr/>
        </p:nvSpPr>
        <p:spPr>
          <a:xfrm>
            <a:off x="2218544" y="1514007"/>
            <a:ext cx="7060367" cy="707886"/>
          </a:xfrm>
          <a:prstGeom prst="rect">
            <a:avLst/>
          </a:prstGeom>
          <a:noFill/>
        </p:spPr>
        <p:txBody>
          <a:bodyPr wrap="square" rtlCol="0">
            <a:spAutoFit/>
          </a:bodyPr>
          <a:lstStyle/>
          <a:p>
            <a:pPr algn="ctr"/>
            <a:r>
              <a:rPr lang="en-US" sz="4000" dirty="0"/>
              <a:t>EXPERIENTAL ASPECT</a:t>
            </a:r>
          </a:p>
        </p:txBody>
      </p:sp>
    </p:spTree>
    <p:extLst>
      <p:ext uri="{BB962C8B-B14F-4D97-AF65-F5344CB8AC3E}">
        <p14:creationId xmlns:p14="http://schemas.microsoft.com/office/powerpoint/2010/main" val="31804630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1D3839E-5226-4C02-A890-337A87C38D7E}"/>
              </a:ext>
            </a:extLst>
          </p:cNvPr>
          <p:cNvSpPr/>
          <p:nvPr/>
        </p:nvSpPr>
        <p:spPr>
          <a:xfrm>
            <a:off x="4156363" y="-528638"/>
            <a:ext cx="3107241" cy="7386638"/>
          </a:xfrm>
          <a:prstGeom prst="rect">
            <a:avLst/>
          </a:prstGeom>
        </p:spPr>
        <p:txBody>
          <a:bodyPr wrap="square">
            <a:spAutoFit/>
          </a:bodyPr>
          <a:lstStyle/>
          <a:p>
            <a:br>
              <a:rPr lang="en-US" u="sng" dirty="0"/>
            </a:br>
            <a:endParaRPr lang="en-US" dirty="0"/>
          </a:p>
          <a:p>
            <a:endParaRPr lang="en-US" dirty="0"/>
          </a:p>
          <a:p>
            <a:endParaRPr lang="en-US" dirty="0"/>
          </a:p>
          <a:p>
            <a:r>
              <a:rPr lang="en-US" sz="2400" dirty="0"/>
              <a:t>Marks and Spencer</a:t>
            </a:r>
          </a:p>
          <a:p>
            <a:r>
              <a:rPr lang="en-US" sz="2400" dirty="0"/>
              <a:t>IBM</a:t>
            </a:r>
          </a:p>
          <a:p>
            <a:r>
              <a:rPr lang="en-US" sz="2400" dirty="0"/>
              <a:t>Google</a:t>
            </a:r>
          </a:p>
          <a:p>
            <a:r>
              <a:rPr lang="en-US" sz="2400" dirty="0"/>
              <a:t>Penguin</a:t>
            </a:r>
          </a:p>
          <a:p>
            <a:r>
              <a:rPr lang="en-US" sz="2400" dirty="0"/>
              <a:t>Ernst and Young</a:t>
            </a:r>
          </a:p>
          <a:p>
            <a:r>
              <a:rPr lang="en-US" sz="2400" dirty="0"/>
              <a:t>Disney</a:t>
            </a:r>
          </a:p>
          <a:p>
            <a:r>
              <a:rPr lang="en-US" sz="2400" dirty="0" err="1"/>
              <a:t>Mindvalley</a:t>
            </a:r>
            <a:endParaRPr lang="en-US" sz="2400" dirty="0"/>
          </a:p>
          <a:p>
            <a:r>
              <a:rPr lang="en-US" sz="2400" dirty="0"/>
              <a:t>Conde Nast</a:t>
            </a:r>
          </a:p>
          <a:p>
            <a:r>
              <a:rPr lang="en-US" sz="2400" dirty="0" err="1"/>
              <a:t>TedX</a:t>
            </a:r>
            <a:endParaRPr lang="en-US" sz="2400" dirty="0"/>
          </a:p>
          <a:p>
            <a:r>
              <a:rPr lang="en-US" sz="2400" dirty="0"/>
              <a:t>Sky</a:t>
            </a:r>
          </a:p>
          <a:p>
            <a:r>
              <a:rPr lang="en-US" sz="2400" dirty="0"/>
              <a:t>BBC 4 and 5</a:t>
            </a:r>
          </a:p>
          <a:p>
            <a:r>
              <a:rPr lang="en-US" sz="2400" dirty="0"/>
              <a:t>Closer</a:t>
            </a:r>
          </a:p>
          <a:p>
            <a:r>
              <a:rPr lang="en-US" sz="2400" dirty="0"/>
              <a:t>Mizuho bank</a:t>
            </a:r>
          </a:p>
          <a:p>
            <a:r>
              <a:rPr lang="en-US" sz="2400" dirty="0"/>
              <a:t>Wigan Football Team</a:t>
            </a:r>
          </a:p>
          <a:p>
            <a:r>
              <a:rPr lang="en-US" sz="2400" dirty="0"/>
              <a:t>MTV</a:t>
            </a:r>
          </a:p>
          <a:p>
            <a:r>
              <a:rPr lang="en-US" sz="2400" dirty="0"/>
              <a:t>VH1</a:t>
            </a:r>
          </a:p>
          <a:p>
            <a:endParaRPr lang="en-US" dirty="0"/>
          </a:p>
        </p:txBody>
      </p:sp>
      <p:sp>
        <p:nvSpPr>
          <p:cNvPr id="3" name="Rectangle 2">
            <a:extLst>
              <a:ext uri="{FF2B5EF4-FFF2-40B4-BE49-F238E27FC236}">
                <a16:creationId xmlns:a16="http://schemas.microsoft.com/office/drawing/2014/main" id="{7878E1D0-FC5C-4883-A333-FECFFCB90D39}"/>
              </a:ext>
            </a:extLst>
          </p:cNvPr>
          <p:cNvSpPr/>
          <p:nvPr/>
        </p:nvSpPr>
        <p:spPr>
          <a:xfrm>
            <a:off x="7447056" y="289679"/>
            <a:ext cx="4350327" cy="6370975"/>
          </a:xfrm>
          <a:prstGeom prst="rect">
            <a:avLst/>
          </a:prstGeom>
        </p:spPr>
        <p:txBody>
          <a:bodyPr wrap="square">
            <a:spAutoFit/>
          </a:bodyPr>
          <a:lstStyle/>
          <a:p>
            <a:r>
              <a:rPr lang="en-US" sz="2400" dirty="0"/>
              <a:t>The Mastermind Agency</a:t>
            </a:r>
          </a:p>
          <a:p>
            <a:r>
              <a:rPr lang="en-US" sz="2400" dirty="0"/>
              <a:t>Bauer Media Sales Team</a:t>
            </a:r>
          </a:p>
          <a:p>
            <a:r>
              <a:rPr lang="en-US" sz="2400" dirty="0"/>
              <a:t>Business Excellence Forum and Awards</a:t>
            </a:r>
          </a:p>
          <a:p>
            <a:r>
              <a:rPr lang="en-US" sz="2400" dirty="0"/>
              <a:t>INSPIRE Conference</a:t>
            </a:r>
          </a:p>
          <a:p>
            <a:r>
              <a:rPr lang="en-US" sz="2400" dirty="0"/>
              <a:t>Be Fit Annual Event</a:t>
            </a:r>
          </a:p>
          <a:p>
            <a:r>
              <a:rPr lang="en-US" sz="2400" dirty="0"/>
              <a:t>Mind Body Spirit Festival</a:t>
            </a:r>
          </a:p>
          <a:p>
            <a:r>
              <a:rPr lang="en-US" sz="2400" dirty="0" err="1"/>
              <a:t>Supergrowth</a:t>
            </a:r>
            <a:r>
              <a:rPr lang="en-US" sz="2400" dirty="0"/>
              <a:t> Conference</a:t>
            </a:r>
          </a:p>
          <a:p>
            <a:r>
              <a:rPr lang="en-US" sz="2400" dirty="0"/>
              <a:t>The Yes Group Speaker Series</a:t>
            </a:r>
          </a:p>
          <a:p>
            <a:r>
              <a:rPr lang="en-US" sz="2400" dirty="0"/>
              <a:t>Women in Business </a:t>
            </a:r>
            <a:r>
              <a:rPr lang="en-US" sz="2400" dirty="0" err="1"/>
              <a:t>Superconference</a:t>
            </a:r>
            <a:endParaRPr lang="en-US" sz="2400" dirty="0"/>
          </a:p>
          <a:p>
            <a:r>
              <a:rPr lang="en-US" sz="2400" dirty="0"/>
              <a:t>Women in Banking and Finance</a:t>
            </a:r>
          </a:p>
          <a:p>
            <a:r>
              <a:rPr lang="en-US" sz="2400" dirty="0"/>
              <a:t>We are Like Minds</a:t>
            </a:r>
          </a:p>
          <a:p>
            <a:r>
              <a:rPr lang="en-US" sz="2400" dirty="0"/>
              <a:t>Hachette Publishing</a:t>
            </a:r>
          </a:p>
          <a:p>
            <a:r>
              <a:rPr lang="en-US" sz="2400" dirty="0"/>
              <a:t>St. Mary's College of Ascot</a:t>
            </a:r>
          </a:p>
          <a:p>
            <a:r>
              <a:rPr lang="en-US" sz="2400" dirty="0"/>
              <a:t>Academy of Chief Executives</a:t>
            </a:r>
          </a:p>
          <a:p>
            <a:r>
              <a:rPr lang="en-US" sz="2400" dirty="0"/>
              <a:t>Edinburgh Festival</a:t>
            </a:r>
          </a:p>
        </p:txBody>
      </p:sp>
      <p:sp>
        <p:nvSpPr>
          <p:cNvPr id="4" name="TextBox 3">
            <a:extLst>
              <a:ext uri="{FF2B5EF4-FFF2-40B4-BE49-F238E27FC236}">
                <a16:creationId xmlns:a16="http://schemas.microsoft.com/office/drawing/2014/main" id="{EB6181E0-5DA5-4B26-8D81-EB7F7EC34DA8}"/>
              </a:ext>
            </a:extLst>
          </p:cNvPr>
          <p:cNvSpPr txBox="1"/>
          <p:nvPr/>
        </p:nvSpPr>
        <p:spPr>
          <a:xfrm>
            <a:off x="221196" y="305067"/>
            <a:ext cx="3751715" cy="3170099"/>
          </a:xfrm>
          <a:prstGeom prst="rect">
            <a:avLst/>
          </a:prstGeom>
          <a:noFill/>
        </p:spPr>
        <p:txBody>
          <a:bodyPr wrap="square" rtlCol="0">
            <a:spAutoFit/>
          </a:bodyPr>
          <a:lstStyle/>
          <a:p>
            <a:pPr algn="ctr"/>
            <a:r>
              <a:rPr lang="en-US" sz="4000" dirty="0">
                <a:solidFill>
                  <a:schemeClr val="bg1"/>
                </a:solidFill>
              </a:rPr>
              <a:t>PARTIAL LIST OF ORGANIZATIONS WITH WHOM </a:t>
            </a:r>
          </a:p>
          <a:p>
            <a:pPr algn="ctr"/>
            <a:r>
              <a:rPr lang="en-US" sz="4000" dirty="0">
                <a:solidFill>
                  <a:schemeClr val="bg1"/>
                </a:solidFill>
              </a:rPr>
              <a:t>MARISA PEER HAS WORKED</a:t>
            </a:r>
          </a:p>
        </p:txBody>
      </p:sp>
    </p:spTree>
    <p:extLst>
      <p:ext uri="{BB962C8B-B14F-4D97-AF65-F5344CB8AC3E}">
        <p14:creationId xmlns:p14="http://schemas.microsoft.com/office/powerpoint/2010/main" val="34166040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EFB3502-1B01-4010-83B5-184E88A05214}"/>
              </a:ext>
            </a:extLst>
          </p:cNvPr>
          <p:cNvSpPr txBox="1"/>
          <p:nvPr/>
        </p:nvSpPr>
        <p:spPr>
          <a:xfrm>
            <a:off x="3754582" y="3044279"/>
            <a:ext cx="5638800" cy="769441"/>
          </a:xfrm>
          <a:prstGeom prst="rect">
            <a:avLst/>
          </a:prstGeom>
          <a:noFill/>
        </p:spPr>
        <p:txBody>
          <a:bodyPr wrap="square" rtlCol="0">
            <a:spAutoFit/>
          </a:bodyPr>
          <a:lstStyle/>
          <a:p>
            <a:r>
              <a:rPr lang="en-US" sz="4400" dirty="0"/>
              <a:t>Q U E S T I O N S ???</a:t>
            </a:r>
          </a:p>
        </p:txBody>
      </p:sp>
    </p:spTree>
    <p:extLst>
      <p:ext uri="{BB962C8B-B14F-4D97-AF65-F5344CB8AC3E}">
        <p14:creationId xmlns:p14="http://schemas.microsoft.com/office/powerpoint/2010/main" val="20973847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86D69F-B651-4539-92C3-7176F850D173}"/>
              </a:ext>
            </a:extLst>
          </p:cNvPr>
          <p:cNvSpPr txBox="1"/>
          <p:nvPr/>
        </p:nvSpPr>
        <p:spPr>
          <a:xfrm>
            <a:off x="1942454" y="192331"/>
            <a:ext cx="8307091" cy="1446550"/>
          </a:xfrm>
          <a:prstGeom prst="rect">
            <a:avLst/>
          </a:prstGeom>
          <a:noFill/>
        </p:spPr>
        <p:txBody>
          <a:bodyPr wrap="square" rtlCol="0">
            <a:spAutoFit/>
          </a:bodyPr>
          <a:lstStyle/>
          <a:p>
            <a:pPr algn="ctr"/>
            <a:r>
              <a:rPr lang="en-US" sz="4400" kern="1200" dirty="0">
                <a:solidFill>
                  <a:schemeClr val="tx1"/>
                </a:solidFill>
                <a:latin typeface="+mn-lt"/>
                <a:ea typeface="+mn-ea"/>
                <a:cs typeface="+mn-cs"/>
              </a:rPr>
              <a:t>UPCOMING Q&amp;A SESSIONS ON </a:t>
            </a:r>
          </a:p>
          <a:p>
            <a:pPr algn="ctr"/>
            <a:r>
              <a:rPr lang="en-US" sz="4400" dirty="0"/>
              <a:t>BUSINESS TALK RADIO</a:t>
            </a:r>
            <a:endParaRPr lang="en-US" sz="4400" kern="1200" dirty="0">
              <a:solidFill>
                <a:schemeClr val="tx1"/>
              </a:solidFill>
              <a:latin typeface="+mn-lt"/>
              <a:ea typeface="+mn-ea"/>
              <a:cs typeface="+mn-cs"/>
            </a:endParaRPr>
          </a:p>
        </p:txBody>
      </p:sp>
      <p:sp>
        <p:nvSpPr>
          <p:cNvPr id="3" name="TextBox 2">
            <a:extLst>
              <a:ext uri="{FF2B5EF4-FFF2-40B4-BE49-F238E27FC236}">
                <a16:creationId xmlns:a16="http://schemas.microsoft.com/office/drawing/2014/main" id="{578899C4-3223-42DF-B27B-8BC4CC6D142B}"/>
              </a:ext>
            </a:extLst>
          </p:cNvPr>
          <p:cNvSpPr txBox="1"/>
          <p:nvPr/>
        </p:nvSpPr>
        <p:spPr>
          <a:xfrm>
            <a:off x="2975676" y="2274838"/>
            <a:ext cx="6555782" cy="2308324"/>
          </a:xfrm>
          <a:prstGeom prst="rect">
            <a:avLst/>
          </a:prstGeom>
          <a:noFill/>
        </p:spPr>
        <p:txBody>
          <a:bodyPr wrap="square" rtlCol="0">
            <a:spAutoFit/>
          </a:bodyPr>
          <a:lstStyle/>
          <a:p>
            <a:r>
              <a:rPr lang="en-US" sz="3600" dirty="0"/>
              <a:t>FIVE THURSDAYS BEGINNING 6/25</a:t>
            </a:r>
          </a:p>
          <a:p>
            <a:pPr algn="ctr"/>
            <a:r>
              <a:rPr lang="en-US" sz="3600" dirty="0"/>
              <a:t>11:00-11:30</a:t>
            </a:r>
          </a:p>
          <a:p>
            <a:endParaRPr lang="en-US" sz="3600" dirty="0"/>
          </a:p>
          <a:p>
            <a:endParaRPr lang="en-US" sz="3600" dirty="0"/>
          </a:p>
        </p:txBody>
      </p:sp>
      <p:sp>
        <p:nvSpPr>
          <p:cNvPr id="4" name="TextBox 3">
            <a:extLst>
              <a:ext uri="{FF2B5EF4-FFF2-40B4-BE49-F238E27FC236}">
                <a16:creationId xmlns:a16="http://schemas.microsoft.com/office/drawing/2014/main" id="{88A85D43-AA10-4B5C-A05A-0740D3F8EDB1}"/>
              </a:ext>
            </a:extLst>
          </p:cNvPr>
          <p:cNvSpPr txBox="1"/>
          <p:nvPr/>
        </p:nvSpPr>
        <p:spPr>
          <a:xfrm>
            <a:off x="999642" y="4229219"/>
            <a:ext cx="10864312" cy="707886"/>
          </a:xfrm>
          <a:prstGeom prst="rect">
            <a:avLst/>
          </a:prstGeom>
          <a:noFill/>
        </p:spPr>
        <p:txBody>
          <a:bodyPr wrap="square" rtlCol="0">
            <a:spAutoFit/>
          </a:bodyPr>
          <a:lstStyle/>
          <a:p>
            <a:r>
              <a:rPr lang="en-US" dirty="0"/>
              <a:t>TUNE IN AT </a:t>
            </a:r>
            <a:r>
              <a:rPr lang="en-US" sz="4000" dirty="0"/>
              <a:t> https://businesstalkradio1.com/studio-one</a:t>
            </a:r>
            <a:endParaRPr lang="en-US" dirty="0"/>
          </a:p>
        </p:txBody>
      </p:sp>
    </p:spTree>
    <p:extLst>
      <p:ext uri="{BB962C8B-B14F-4D97-AF65-F5344CB8AC3E}">
        <p14:creationId xmlns:p14="http://schemas.microsoft.com/office/powerpoint/2010/main" val="40237349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41D18FD-77C0-4C12-8132-C486DF0FC89C}"/>
              </a:ext>
            </a:extLst>
          </p:cNvPr>
          <p:cNvSpPr txBox="1"/>
          <p:nvPr/>
        </p:nvSpPr>
        <p:spPr>
          <a:xfrm>
            <a:off x="554636" y="1663908"/>
            <a:ext cx="10538085" cy="3170099"/>
          </a:xfrm>
          <a:prstGeom prst="rect">
            <a:avLst/>
          </a:prstGeom>
          <a:noFill/>
        </p:spPr>
        <p:txBody>
          <a:bodyPr wrap="square" rtlCol="0">
            <a:spAutoFit/>
          </a:bodyPr>
          <a:lstStyle/>
          <a:p>
            <a:pPr algn="ctr"/>
            <a:r>
              <a:rPr lang="en-US" sz="4000" dirty="0"/>
              <a:t>Anne M. Wrinn</a:t>
            </a:r>
          </a:p>
          <a:p>
            <a:pPr algn="ctr"/>
            <a:r>
              <a:rPr lang="en-US" sz="4000" dirty="0">
                <a:hlinkClick r:id="rId2"/>
              </a:rPr>
              <a:t>amwrinn@gmail.com</a:t>
            </a:r>
            <a:endParaRPr lang="en-US" sz="4000" dirty="0"/>
          </a:p>
          <a:p>
            <a:pPr algn="ctr"/>
            <a:r>
              <a:rPr lang="en-US" sz="4000" dirty="0"/>
              <a:t>804-840-3656</a:t>
            </a:r>
          </a:p>
          <a:p>
            <a:pPr algn="ctr"/>
            <a:endParaRPr lang="en-US" sz="4000" dirty="0"/>
          </a:p>
          <a:p>
            <a:pPr algn="ctr"/>
            <a:r>
              <a:rPr lang="en-US" sz="4000" dirty="0"/>
              <a:t>Website:  annewrinn.com</a:t>
            </a:r>
          </a:p>
        </p:txBody>
      </p:sp>
    </p:spTree>
    <p:extLst>
      <p:ext uri="{BB962C8B-B14F-4D97-AF65-F5344CB8AC3E}">
        <p14:creationId xmlns:p14="http://schemas.microsoft.com/office/powerpoint/2010/main" val="14618467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8C6E3D8-45CB-4788-B327-0B6090A582F0}"/>
              </a:ext>
            </a:extLst>
          </p:cNvPr>
          <p:cNvSpPr txBox="1"/>
          <p:nvPr/>
        </p:nvSpPr>
        <p:spPr>
          <a:xfrm>
            <a:off x="4287187" y="584616"/>
            <a:ext cx="5291528" cy="830997"/>
          </a:xfrm>
          <a:prstGeom prst="rect">
            <a:avLst/>
          </a:prstGeom>
          <a:noFill/>
        </p:spPr>
        <p:txBody>
          <a:bodyPr wrap="square" rtlCol="0">
            <a:spAutoFit/>
          </a:bodyPr>
          <a:lstStyle/>
          <a:p>
            <a:r>
              <a:rPr lang="en-US" sz="4800" dirty="0"/>
              <a:t>RESOURCES</a:t>
            </a:r>
          </a:p>
        </p:txBody>
      </p:sp>
      <p:sp>
        <p:nvSpPr>
          <p:cNvPr id="3" name="TextBox 2">
            <a:extLst>
              <a:ext uri="{FF2B5EF4-FFF2-40B4-BE49-F238E27FC236}">
                <a16:creationId xmlns:a16="http://schemas.microsoft.com/office/drawing/2014/main" id="{3CD6302B-829A-402D-B7E7-62C9E2495D26}"/>
              </a:ext>
            </a:extLst>
          </p:cNvPr>
          <p:cNvSpPr txBox="1"/>
          <p:nvPr/>
        </p:nvSpPr>
        <p:spPr>
          <a:xfrm>
            <a:off x="1484026" y="1903751"/>
            <a:ext cx="10448144" cy="2062103"/>
          </a:xfrm>
          <a:prstGeom prst="rect">
            <a:avLst/>
          </a:prstGeom>
          <a:noFill/>
        </p:spPr>
        <p:txBody>
          <a:bodyPr wrap="square" rtlCol="0">
            <a:spAutoFit/>
          </a:bodyPr>
          <a:lstStyle/>
          <a:p>
            <a:r>
              <a:rPr lang="en-US" sz="3200" dirty="0"/>
              <a:t>Lipton, Bruce, Ph.D.  The Biology of Belief.</a:t>
            </a:r>
          </a:p>
          <a:p>
            <a:r>
              <a:rPr lang="en-US" sz="3200" dirty="0" err="1"/>
              <a:t>Dispenza</a:t>
            </a:r>
            <a:r>
              <a:rPr lang="en-US" sz="3200" dirty="0"/>
              <a:t>, Dr. Joe.  Becoming Supernatural.</a:t>
            </a:r>
          </a:p>
          <a:p>
            <a:r>
              <a:rPr lang="en-US" sz="3200" dirty="0"/>
              <a:t>Marisa Peer, creator of Rapid Transformational Therapy.</a:t>
            </a:r>
          </a:p>
          <a:p>
            <a:endParaRPr lang="en-US" sz="3200" dirty="0"/>
          </a:p>
        </p:txBody>
      </p:sp>
    </p:spTree>
    <p:extLst>
      <p:ext uri="{BB962C8B-B14F-4D97-AF65-F5344CB8AC3E}">
        <p14:creationId xmlns:p14="http://schemas.microsoft.com/office/powerpoint/2010/main" val="8509590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F13F7B8-9969-4AA8-AF7E-3EBD4D6DD867}"/>
              </a:ext>
            </a:extLst>
          </p:cNvPr>
          <p:cNvSpPr txBox="1"/>
          <p:nvPr/>
        </p:nvSpPr>
        <p:spPr>
          <a:xfrm>
            <a:off x="344775" y="614597"/>
            <a:ext cx="11647356" cy="769441"/>
          </a:xfrm>
          <a:prstGeom prst="rect">
            <a:avLst/>
          </a:prstGeom>
          <a:noFill/>
        </p:spPr>
        <p:txBody>
          <a:bodyPr wrap="square" rtlCol="0">
            <a:spAutoFit/>
          </a:bodyPr>
          <a:lstStyle/>
          <a:p>
            <a:r>
              <a:rPr lang="en-US" sz="4400" dirty="0"/>
              <a:t>WHAT IS RAPID TRANSFORMATIONAL THERAPY?</a:t>
            </a:r>
          </a:p>
        </p:txBody>
      </p:sp>
      <p:sp>
        <p:nvSpPr>
          <p:cNvPr id="3" name="TextBox 2">
            <a:extLst>
              <a:ext uri="{FF2B5EF4-FFF2-40B4-BE49-F238E27FC236}">
                <a16:creationId xmlns:a16="http://schemas.microsoft.com/office/drawing/2014/main" id="{3B550CF5-D4A5-4555-965B-E7F0E6C47E80}"/>
              </a:ext>
            </a:extLst>
          </p:cNvPr>
          <p:cNvSpPr txBox="1"/>
          <p:nvPr/>
        </p:nvSpPr>
        <p:spPr>
          <a:xfrm>
            <a:off x="959370" y="2068643"/>
            <a:ext cx="10178322" cy="584775"/>
          </a:xfrm>
          <a:prstGeom prst="rect">
            <a:avLst/>
          </a:prstGeom>
          <a:noFill/>
        </p:spPr>
        <p:txBody>
          <a:bodyPr wrap="square" rtlCol="0">
            <a:spAutoFit/>
          </a:bodyPr>
          <a:lstStyle/>
          <a:p>
            <a:r>
              <a:rPr lang="en-US" sz="3200" dirty="0"/>
              <a:t>VIDEO:  WHAT IS RAPID TRANSFORMATIONAL THERAPY</a:t>
            </a:r>
          </a:p>
        </p:txBody>
      </p:sp>
      <p:sp>
        <p:nvSpPr>
          <p:cNvPr id="4" name="TextBox 3">
            <a:extLst>
              <a:ext uri="{FF2B5EF4-FFF2-40B4-BE49-F238E27FC236}">
                <a16:creationId xmlns:a16="http://schemas.microsoft.com/office/drawing/2014/main" id="{F0CCF204-3E46-458C-A0CC-2F3AD5E289DF}"/>
              </a:ext>
            </a:extLst>
          </p:cNvPr>
          <p:cNvSpPr txBox="1"/>
          <p:nvPr/>
        </p:nvSpPr>
        <p:spPr>
          <a:xfrm>
            <a:off x="959370" y="2473695"/>
            <a:ext cx="2623279" cy="369332"/>
          </a:xfrm>
          <a:prstGeom prst="rect">
            <a:avLst/>
          </a:prstGeom>
          <a:noFill/>
        </p:spPr>
        <p:txBody>
          <a:bodyPr wrap="square" rtlCol="0">
            <a:spAutoFit/>
          </a:bodyPr>
          <a:lstStyle/>
          <a:p>
            <a:r>
              <a:rPr lang="en-US" dirty="0"/>
              <a:t>(from YouTube)</a:t>
            </a:r>
          </a:p>
        </p:txBody>
      </p:sp>
      <p:sp>
        <p:nvSpPr>
          <p:cNvPr id="5" name="TextBox 4">
            <a:extLst>
              <a:ext uri="{FF2B5EF4-FFF2-40B4-BE49-F238E27FC236}">
                <a16:creationId xmlns:a16="http://schemas.microsoft.com/office/drawing/2014/main" id="{53EF38CF-9FBC-4FC5-BD81-84566AA820FB}"/>
              </a:ext>
            </a:extLst>
          </p:cNvPr>
          <p:cNvSpPr txBox="1"/>
          <p:nvPr/>
        </p:nvSpPr>
        <p:spPr>
          <a:xfrm>
            <a:off x="959370" y="3552669"/>
            <a:ext cx="3807502" cy="584775"/>
          </a:xfrm>
          <a:prstGeom prst="rect">
            <a:avLst/>
          </a:prstGeom>
          <a:noFill/>
        </p:spPr>
        <p:txBody>
          <a:bodyPr wrap="square" rtlCol="0">
            <a:spAutoFit/>
          </a:bodyPr>
          <a:lstStyle/>
          <a:p>
            <a:r>
              <a:rPr lang="en-US" sz="3200" dirty="0"/>
              <a:t>SOUND FILE:  </a:t>
            </a:r>
          </a:p>
        </p:txBody>
      </p:sp>
      <p:pic>
        <p:nvPicPr>
          <p:cNvPr id="6" name="Easy Interviewing Ideas">
            <a:hlinkClick r:id="" action="ppaction://media"/>
            <a:extLst>
              <a:ext uri="{FF2B5EF4-FFF2-40B4-BE49-F238E27FC236}">
                <a16:creationId xmlns:a16="http://schemas.microsoft.com/office/drawing/2014/main" id="{FD32D1EA-A6FC-4258-86C8-9556C0D6987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789357" y="3606226"/>
            <a:ext cx="609600" cy="609600"/>
          </a:xfrm>
          <a:prstGeom prst="rect">
            <a:avLst/>
          </a:prstGeom>
        </p:spPr>
      </p:pic>
    </p:spTree>
    <p:extLst>
      <p:ext uri="{BB962C8B-B14F-4D97-AF65-F5344CB8AC3E}">
        <p14:creationId xmlns:p14="http://schemas.microsoft.com/office/powerpoint/2010/main" val="2160396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172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E99240-1162-44B1-89E4-2217DFF61DEF}"/>
              </a:ext>
            </a:extLst>
          </p:cNvPr>
          <p:cNvSpPr txBox="1"/>
          <p:nvPr/>
        </p:nvSpPr>
        <p:spPr>
          <a:xfrm>
            <a:off x="2529840" y="1490008"/>
            <a:ext cx="7650480" cy="3785652"/>
          </a:xfrm>
          <a:prstGeom prst="rect">
            <a:avLst/>
          </a:prstGeom>
          <a:noFill/>
        </p:spPr>
        <p:txBody>
          <a:bodyPr wrap="square" rtlCol="0">
            <a:spAutoFit/>
          </a:bodyPr>
          <a:lstStyle/>
          <a:p>
            <a:pPr algn="ctr"/>
            <a:r>
              <a:rPr lang="en-US" sz="6000" dirty="0"/>
              <a:t>OBSTACLES TO HAVING A GREAT INTERVIEW</a:t>
            </a:r>
          </a:p>
          <a:p>
            <a:pPr algn="ctr"/>
            <a:endParaRPr lang="en-US" sz="6000" kern="1200" dirty="0">
              <a:solidFill>
                <a:schemeClr val="tx1"/>
              </a:solidFill>
              <a:latin typeface="+mn-lt"/>
              <a:ea typeface="+mn-ea"/>
              <a:cs typeface="+mn-cs"/>
            </a:endParaRPr>
          </a:p>
          <a:p>
            <a:pPr algn="ctr"/>
            <a:r>
              <a:rPr lang="en-US" sz="6000" kern="1200" dirty="0">
                <a:solidFill>
                  <a:schemeClr val="tx1"/>
                </a:solidFill>
                <a:latin typeface="+mn-lt"/>
                <a:ea typeface="+mn-ea"/>
                <a:cs typeface="+mn-cs"/>
              </a:rPr>
              <a:t>What are your fears?</a:t>
            </a:r>
          </a:p>
        </p:txBody>
      </p:sp>
    </p:spTree>
    <p:extLst>
      <p:ext uri="{BB962C8B-B14F-4D97-AF65-F5344CB8AC3E}">
        <p14:creationId xmlns:p14="http://schemas.microsoft.com/office/powerpoint/2010/main" val="6449509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FA05642-B586-4FD9-A5CD-905E0769BBDF}"/>
              </a:ext>
            </a:extLst>
          </p:cNvPr>
          <p:cNvSpPr txBox="1"/>
          <p:nvPr/>
        </p:nvSpPr>
        <p:spPr>
          <a:xfrm>
            <a:off x="1852411" y="1536174"/>
            <a:ext cx="9558271" cy="3785652"/>
          </a:xfrm>
          <a:prstGeom prst="rect">
            <a:avLst/>
          </a:prstGeom>
          <a:noFill/>
        </p:spPr>
        <p:txBody>
          <a:bodyPr wrap="square" rtlCol="0">
            <a:spAutoFit/>
          </a:bodyPr>
          <a:lstStyle/>
          <a:p>
            <a:r>
              <a:rPr lang="en-US" sz="6000" i="1" dirty="0"/>
              <a:t>If you’re searching for that one person to change your life, look in the mirror. </a:t>
            </a:r>
          </a:p>
          <a:p>
            <a:r>
              <a:rPr lang="en-US" sz="6000" i="1" dirty="0"/>
              <a:t>                               Unknown</a:t>
            </a:r>
          </a:p>
        </p:txBody>
      </p:sp>
    </p:spTree>
    <p:extLst>
      <p:ext uri="{BB962C8B-B14F-4D97-AF65-F5344CB8AC3E}">
        <p14:creationId xmlns:p14="http://schemas.microsoft.com/office/powerpoint/2010/main" val="11769058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2516EDD-54EE-4B50-A803-3B8C9304D3D4}"/>
              </a:ext>
            </a:extLst>
          </p:cNvPr>
          <p:cNvSpPr txBox="1"/>
          <p:nvPr/>
        </p:nvSpPr>
        <p:spPr>
          <a:xfrm>
            <a:off x="1426778" y="244365"/>
            <a:ext cx="9088822" cy="12249507"/>
          </a:xfrm>
          <a:prstGeom prst="rect">
            <a:avLst/>
          </a:prstGeom>
          <a:noFill/>
        </p:spPr>
        <p:txBody>
          <a:bodyPr wrap="square" rtlCol="0">
            <a:spAutoFit/>
          </a:bodyPr>
          <a:lstStyle/>
          <a:p>
            <a:endParaRPr lang="en-US" sz="4000" kern="1200" dirty="0">
              <a:solidFill>
                <a:schemeClr val="tx1"/>
              </a:solidFill>
              <a:latin typeface="+mn-lt"/>
              <a:ea typeface="+mn-ea"/>
              <a:cs typeface="+mn-cs"/>
            </a:endParaRPr>
          </a:p>
          <a:p>
            <a:r>
              <a:rPr lang="en-US" sz="5400" dirty="0"/>
              <a:t>The </a:t>
            </a:r>
            <a:r>
              <a:rPr lang="en-US" sz="5400" i="1" dirty="0"/>
              <a:t>subconscious</a:t>
            </a:r>
            <a:r>
              <a:rPr lang="en-US" sz="5400" dirty="0"/>
              <a:t> brain occupies 83 percent (about five-sixths) of total brain mass and </a:t>
            </a:r>
            <a:r>
              <a:rPr lang="en-US" sz="5400" i="1" dirty="0">
                <a:solidFill>
                  <a:srgbClr val="FF0000"/>
                </a:solidFill>
              </a:rPr>
              <a:t>controls 96 to 98 percent </a:t>
            </a:r>
            <a:r>
              <a:rPr lang="en-US" sz="5400" dirty="0"/>
              <a:t>of perception and behavior.  </a:t>
            </a:r>
          </a:p>
          <a:p>
            <a:endParaRPr lang="en-US" sz="4000" kern="1200" dirty="0">
              <a:solidFill>
                <a:schemeClr val="tx1"/>
              </a:solidFill>
              <a:latin typeface="+mn-lt"/>
              <a:ea typeface="+mn-ea"/>
              <a:cs typeface="+mn-cs"/>
            </a:endParaRPr>
          </a:p>
          <a:p>
            <a:endParaRPr lang="en-US" sz="4000" dirty="0"/>
          </a:p>
          <a:p>
            <a:endParaRPr lang="en-US" sz="4000" kern="1200" dirty="0">
              <a:solidFill>
                <a:schemeClr val="tx1"/>
              </a:solidFill>
              <a:latin typeface="+mn-lt"/>
              <a:ea typeface="+mn-ea"/>
              <a:cs typeface="+mn-cs"/>
            </a:endParaRPr>
          </a:p>
          <a:p>
            <a:endParaRPr lang="en-US" sz="4000" dirty="0"/>
          </a:p>
          <a:p>
            <a:endParaRPr lang="en-US" sz="4000" kern="1200" dirty="0">
              <a:solidFill>
                <a:schemeClr val="tx1"/>
              </a:solidFill>
              <a:latin typeface="+mn-lt"/>
              <a:ea typeface="+mn-ea"/>
              <a:cs typeface="+mn-cs"/>
            </a:endParaRPr>
          </a:p>
          <a:p>
            <a:endParaRPr lang="en-US" sz="4000" dirty="0"/>
          </a:p>
          <a:p>
            <a:endParaRPr lang="en-US" sz="4000" kern="1200" dirty="0">
              <a:solidFill>
                <a:schemeClr val="tx1"/>
              </a:solidFill>
              <a:latin typeface="+mn-lt"/>
              <a:ea typeface="+mn-ea"/>
              <a:cs typeface="+mn-cs"/>
            </a:endParaRPr>
          </a:p>
          <a:p>
            <a:endParaRPr lang="en-US" sz="4000" dirty="0"/>
          </a:p>
          <a:p>
            <a:endParaRPr lang="en-US" sz="4000" kern="1200" dirty="0">
              <a:solidFill>
                <a:schemeClr val="tx1"/>
              </a:solidFill>
              <a:latin typeface="+mn-lt"/>
              <a:ea typeface="+mn-ea"/>
              <a:cs typeface="+mn-cs"/>
            </a:endParaRPr>
          </a:p>
          <a:p>
            <a:endParaRPr lang="en-US" sz="4000" dirty="0"/>
          </a:p>
          <a:p>
            <a:r>
              <a:rPr lang="en-US" sz="4000" kern="1200" dirty="0">
                <a:solidFill>
                  <a:schemeClr val="tx1"/>
                </a:solidFill>
                <a:latin typeface="+mn-lt"/>
                <a:ea typeface="+mn-ea"/>
                <a:cs typeface="+mn-cs"/>
              </a:rPr>
              <a:t>From </a:t>
            </a:r>
            <a:r>
              <a:rPr lang="en-US" sz="4000" kern="1200" dirty="0" err="1">
                <a:solidFill>
                  <a:schemeClr val="tx1"/>
                </a:solidFill>
                <a:latin typeface="+mn-lt"/>
                <a:ea typeface="+mn-ea"/>
                <a:cs typeface="+mn-cs"/>
              </a:rPr>
              <a:t>Assaraf</a:t>
            </a:r>
            <a:r>
              <a:rPr lang="en-US" sz="4000" kern="1200" dirty="0">
                <a:solidFill>
                  <a:schemeClr val="tx1"/>
                </a:solidFill>
                <a:latin typeface="+mn-lt"/>
                <a:ea typeface="+mn-ea"/>
                <a:cs typeface="+mn-cs"/>
              </a:rPr>
              <a:t>, John and Murray Smith.  </a:t>
            </a:r>
            <a:r>
              <a:rPr lang="en-US" sz="4000" u="sng" kern="1200" dirty="0">
                <a:solidFill>
                  <a:schemeClr val="tx1"/>
                </a:solidFill>
                <a:latin typeface="+mn-lt"/>
                <a:ea typeface="+mn-ea"/>
                <a:cs typeface="+mn-cs"/>
              </a:rPr>
              <a:t>The Answer, p 48</a:t>
            </a:r>
            <a:r>
              <a:rPr lang="en-US" sz="4000" kern="1200" dirty="0">
                <a:solidFill>
                  <a:schemeClr val="tx1"/>
                </a:solidFill>
                <a:latin typeface="+mn-lt"/>
                <a:ea typeface="+mn-ea"/>
                <a:cs typeface="+mn-cs"/>
              </a:rPr>
              <a:t>.  </a:t>
            </a:r>
          </a:p>
        </p:txBody>
      </p:sp>
    </p:spTree>
    <p:extLst>
      <p:ext uri="{BB962C8B-B14F-4D97-AF65-F5344CB8AC3E}">
        <p14:creationId xmlns:p14="http://schemas.microsoft.com/office/powerpoint/2010/main" val="33998653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A53AFCC-54BC-4676-817D-E86B8A375D44}"/>
              </a:ext>
            </a:extLst>
          </p:cNvPr>
          <p:cNvSpPr txBox="1"/>
          <p:nvPr/>
        </p:nvSpPr>
        <p:spPr>
          <a:xfrm>
            <a:off x="1019503" y="435712"/>
            <a:ext cx="9648497" cy="1200329"/>
          </a:xfrm>
          <a:prstGeom prst="rect">
            <a:avLst/>
          </a:prstGeom>
          <a:noFill/>
        </p:spPr>
        <p:txBody>
          <a:bodyPr wrap="square" rtlCol="0">
            <a:spAutoFit/>
          </a:bodyPr>
          <a:lstStyle/>
          <a:p>
            <a:r>
              <a:rPr lang="en-US" sz="3600" dirty="0"/>
              <a:t>Those strategies are steps we can take using our </a:t>
            </a:r>
            <a:r>
              <a:rPr lang="en-US" sz="3600" i="1" dirty="0"/>
              <a:t>conscious</a:t>
            </a:r>
            <a:r>
              <a:rPr lang="en-US" sz="3600" dirty="0"/>
              <a:t> mind.  But consider this:</a:t>
            </a:r>
          </a:p>
        </p:txBody>
      </p:sp>
      <p:sp>
        <p:nvSpPr>
          <p:cNvPr id="3" name="Rectangle 2">
            <a:extLst>
              <a:ext uri="{FF2B5EF4-FFF2-40B4-BE49-F238E27FC236}">
                <a16:creationId xmlns:a16="http://schemas.microsoft.com/office/drawing/2014/main" id="{FCEC2FC2-731A-4BC4-9DF5-F5A90682011E}"/>
              </a:ext>
            </a:extLst>
          </p:cNvPr>
          <p:cNvSpPr/>
          <p:nvPr/>
        </p:nvSpPr>
        <p:spPr>
          <a:xfrm>
            <a:off x="1523999" y="2003057"/>
            <a:ext cx="9144001" cy="3785652"/>
          </a:xfrm>
          <a:prstGeom prst="rect">
            <a:avLst/>
          </a:prstGeom>
        </p:spPr>
        <p:txBody>
          <a:bodyPr wrap="square">
            <a:spAutoFit/>
          </a:bodyPr>
          <a:lstStyle/>
          <a:p>
            <a:r>
              <a:rPr lang="en-US" sz="4800" dirty="0"/>
              <a:t>The conscious brain occupies 17 percent of total brain mass (about one-sixth of the brain’s weight), yet it </a:t>
            </a:r>
            <a:r>
              <a:rPr lang="en-US" sz="4800" i="1" dirty="0">
                <a:solidFill>
                  <a:srgbClr val="FF0000"/>
                </a:solidFill>
              </a:rPr>
              <a:t>controls only 2 to 4 percent </a:t>
            </a:r>
            <a:r>
              <a:rPr lang="en-US" sz="4800" dirty="0"/>
              <a:t>of actual perceptions and behavior.  </a:t>
            </a:r>
          </a:p>
        </p:txBody>
      </p:sp>
    </p:spTree>
    <p:extLst>
      <p:ext uri="{BB962C8B-B14F-4D97-AF65-F5344CB8AC3E}">
        <p14:creationId xmlns:p14="http://schemas.microsoft.com/office/powerpoint/2010/main" val="40480123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817B5A-B0D8-44F0-BC73-4C3F5BE3AC95}"/>
              </a:ext>
            </a:extLst>
          </p:cNvPr>
          <p:cNvPicPr>
            <a:picLocks noChangeAspect="1"/>
          </p:cNvPicPr>
          <p:nvPr/>
        </p:nvPicPr>
        <p:blipFill>
          <a:blip r:embed="rId2"/>
          <a:stretch>
            <a:fillRect/>
          </a:stretch>
        </p:blipFill>
        <p:spPr>
          <a:xfrm>
            <a:off x="2278357" y="0"/>
            <a:ext cx="7635286" cy="6858000"/>
          </a:xfrm>
          <a:prstGeom prst="rect">
            <a:avLst/>
          </a:prstGeom>
        </p:spPr>
      </p:pic>
      <p:sp>
        <p:nvSpPr>
          <p:cNvPr id="4" name="TextBox 3">
            <a:extLst>
              <a:ext uri="{FF2B5EF4-FFF2-40B4-BE49-F238E27FC236}">
                <a16:creationId xmlns:a16="http://schemas.microsoft.com/office/drawing/2014/main" id="{7A161870-04B2-45CD-BA34-351B03973B79}"/>
              </a:ext>
            </a:extLst>
          </p:cNvPr>
          <p:cNvSpPr txBox="1"/>
          <p:nvPr/>
        </p:nvSpPr>
        <p:spPr>
          <a:xfrm>
            <a:off x="7819698" y="961696"/>
            <a:ext cx="1734206" cy="923330"/>
          </a:xfrm>
          <a:prstGeom prst="rect">
            <a:avLst/>
          </a:prstGeom>
          <a:noFill/>
        </p:spPr>
        <p:txBody>
          <a:bodyPr wrap="square" rtlCol="0">
            <a:spAutoFit/>
          </a:bodyPr>
          <a:lstStyle/>
          <a:p>
            <a:r>
              <a:rPr lang="en-US" sz="5400" dirty="0">
                <a:solidFill>
                  <a:schemeClr val="accent1">
                    <a:lumMod val="75000"/>
                  </a:schemeClr>
                </a:solidFill>
              </a:rPr>
              <a:t>2-4%</a:t>
            </a:r>
          </a:p>
        </p:txBody>
      </p:sp>
    </p:spTree>
    <p:extLst>
      <p:ext uri="{BB962C8B-B14F-4D97-AF65-F5344CB8AC3E}">
        <p14:creationId xmlns:p14="http://schemas.microsoft.com/office/powerpoint/2010/main" val="38905537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11A1212-EB67-4E18-A6CA-83A284881FDD}"/>
              </a:ext>
            </a:extLst>
          </p:cNvPr>
          <p:cNvSpPr txBox="1"/>
          <p:nvPr/>
        </p:nvSpPr>
        <p:spPr>
          <a:xfrm>
            <a:off x="1371600" y="1056290"/>
            <a:ext cx="9806152" cy="5078313"/>
          </a:xfrm>
          <a:prstGeom prst="rect">
            <a:avLst/>
          </a:prstGeom>
          <a:noFill/>
        </p:spPr>
        <p:txBody>
          <a:bodyPr wrap="square" rtlCol="0">
            <a:spAutoFit/>
          </a:bodyPr>
          <a:lstStyle/>
          <a:p>
            <a:r>
              <a:rPr lang="en-US" sz="5400" dirty="0"/>
              <a:t>“Habits are </a:t>
            </a:r>
            <a:r>
              <a:rPr lang="en-US" sz="5400" dirty="0">
                <a:solidFill>
                  <a:srgbClr val="FF0000"/>
                </a:solidFill>
                <a:highlight>
                  <a:srgbClr val="FFFF00"/>
                </a:highlight>
              </a:rPr>
              <a:t>thousands</a:t>
            </a:r>
            <a:r>
              <a:rPr lang="en-US" sz="5400" dirty="0"/>
              <a:t> of times stronger than desires. . . It is your habits, not your desires or other conscious thoughts, that run your actions.  </a:t>
            </a:r>
          </a:p>
          <a:p>
            <a:r>
              <a:rPr lang="en-US" sz="5400" dirty="0"/>
              <a:t>     </a:t>
            </a:r>
          </a:p>
        </p:txBody>
      </p:sp>
    </p:spTree>
    <p:extLst>
      <p:ext uri="{BB962C8B-B14F-4D97-AF65-F5344CB8AC3E}">
        <p14:creationId xmlns:p14="http://schemas.microsoft.com/office/powerpoint/2010/main" val="38411253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98F141-5B72-41A3-A2B3-8D1A952F61B4}"/>
              </a:ext>
            </a:extLst>
          </p:cNvPr>
          <p:cNvSpPr/>
          <p:nvPr/>
        </p:nvSpPr>
        <p:spPr>
          <a:xfrm>
            <a:off x="274320" y="326797"/>
            <a:ext cx="11551920" cy="4832092"/>
          </a:xfrm>
          <a:prstGeom prst="rect">
            <a:avLst/>
          </a:prstGeom>
        </p:spPr>
        <p:txBody>
          <a:bodyPr wrap="square">
            <a:spAutoFit/>
          </a:bodyPr>
          <a:lstStyle/>
          <a:p>
            <a:r>
              <a:rPr lang="en-US" sz="4400" i="1" dirty="0">
                <a:solidFill>
                  <a:srgbClr val="FFFF00"/>
                </a:solidFill>
              </a:rPr>
              <a:t>96 to 98 percent of all your behaviors are automatic</a:t>
            </a:r>
            <a:r>
              <a:rPr lang="en-US" sz="4400" dirty="0"/>
              <a:t>.  </a:t>
            </a:r>
          </a:p>
          <a:p>
            <a:endParaRPr lang="en-US" sz="4400" dirty="0"/>
          </a:p>
          <a:p>
            <a:r>
              <a:rPr lang="en-US" sz="4400" dirty="0"/>
              <a:t>This is why we </a:t>
            </a:r>
            <a:r>
              <a:rPr lang="en-US" sz="4400" i="1" dirty="0"/>
              <a:t>set</a:t>
            </a:r>
            <a:r>
              <a:rPr lang="en-US" sz="4400" dirty="0"/>
              <a:t> goals, but don’t </a:t>
            </a:r>
            <a:r>
              <a:rPr lang="en-US" sz="4400" i="1" dirty="0"/>
              <a:t>reach</a:t>
            </a:r>
            <a:r>
              <a:rPr lang="en-US" sz="4400" dirty="0"/>
              <a:t> them.  </a:t>
            </a:r>
            <a:r>
              <a:rPr lang="en-US" sz="4400" i="1" dirty="0"/>
              <a:t>Setting</a:t>
            </a:r>
            <a:r>
              <a:rPr lang="en-US" sz="4400" dirty="0"/>
              <a:t> them is a function of the conscious mind.  </a:t>
            </a:r>
            <a:r>
              <a:rPr lang="en-US" sz="4400" i="1" dirty="0"/>
              <a:t>Reaching</a:t>
            </a:r>
            <a:r>
              <a:rPr lang="en-US" sz="4400" dirty="0"/>
              <a:t> them is a function of the nonconscious mind.”                           John </a:t>
            </a:r>
            <a:r>
              <a:rPr lang="en-US" sz="4400" dirty="0" err="1"/>
              <a:t>Assaraf</a:t>
            </a:r>
            <a:endParaRPr lang="en-US" sz="4400" dirty="0"/>
          </a:p>
        </p:txBody>
      </p:sp>
    </p:spTree>
    <p:extLst>
      <p:ext uri="{BB962C8B-B14F-4D97-AF65-F5344CB8AC3E}">
        <p14:creationId xmlns:p14="http://schemas.microsoft.com/office/powerpoint/2010/main" val="301561990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04C7E"/>
      </a:dk2>
      <a:lt2>
        <a:srgbClr val="EBEBEB"/>
      </a:lt2>
      <a:accent1>
        <a:srgbClr val="94CE67"/>
      </a:accent1>
      <a:accent2>
        <a:srgbClr val="49D1CD"/>
      </a:accent2>
      <a:accent3>
        <a:srgbClr val="61A5D6"/>
      </a:accent3>
      <a:accent4>
        <a:srgbClr val="9D8CD3"/>
      </a:accent4>
      <a:accent5>
        <a:srgbClr val="E45C8A"/>
      </a:accent5>
      <a:accent6>
        <a:srgbClr val="F98C61"/>
      </a:accent6>
      <a:hlink>
        <a:srgbClr val="AAF172"/>
      </a:hlink>
      <a:folHlink>
        <a:srgbClr val="E7F19A"/>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E44E6A2F-09CD-4BE0-B42D-107FF03CEE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TM03457452[[fn=Celestial]]</Template>
  <TotalTime>2570</TotalTime>
  <Words>887</Words>
  <Application>Microsoft Office PowerPoint</Application>
  <PresentationFormat>Widescreen</PresentationFormat>
  <Paragraphs>134</Paragraphs>
  <Slides>27</Slides>
  <Notes>0</Notes>
  <HiddenSlides>5</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Blackadder ITC</vt:lpstr>
      <vt:lpstr>Calibri</vt:lpstr>
      <vt:lpstr>Calibri Light</vt:lpstr>
      <vt:lpstr>Celestial</vt:lpstr>
      <vt:lpstr>           interview skills  Using Rapid Transformational Therapy   Anne M. Wrinn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Develop the Mindset for Success Using Rapid Transformational Therapy An Effective Way to Remove Barriers  Anne M. Wrinn</dc:title>
  <dc:creator>Anne Wrinn</dc:creator>
  <cp:lastModifiedBy>Anne Wrinn</cp:lastModifiedBy>
  <cp:revision>108</cp:revision>
  <dcterms:created xsi:type="dcterms:W3CDTF">2020-02-21T02:11:18Z</dcterms:created>
  <dcterms:modified xsi:type="dcterms:W3CDTF">2020-06-16T15:35:45Z</dcterms:modified>
</cp:coreProperties>
</file>