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8"/>
  </p:notesMasterIdLst>
  <p:handoutMasterIdLst>
    <p:handoutMasterId r:id="rId19"/>
  </p:handoutMasterIdLst>
  <p:sldIdLst>
    <p:sldId id="256" r:id="rId2"/>
    <p:sldId id="293" r:id="rId3"/>
    <p:sldId id="274" r:id="rId4"/>
    <p:sldId id="275" r:id="rId5"/>
    <p:sldId id="259" r:id="rId6"/>
    <p:sldId id="258" r:id="rId7"/>
    <p:sldId id="261" r:id="rId8"/>
    <p:sldId id="296" r:id="rId9"/>
    <p:sldId id="294" r:id="rId10"/>
    <p:sldId id="295" r:id="rId11"/>
    <p:sldId id="299" r:id="rId12"/>
    <p:sldId id="297" r:id="rId13"/>
    <p:sldId id="298" r:id="rId14"/>
    <p:sldId id="285" r:id="rId15"/>
    <p:sldId id="287" r:id="rId16"/>
    <p:sldId id="29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74331" autoAdjust="0"/>
  </p:normalViewPr>
  <p:slideViewPr>
    <p:cSldViewPr snapToGrid="0">
      <p:cViewPr varScale="1">
        <p:scale>
          <a:sx n="63" d="100"/>
          <a:sy n="63" d="100"/>
        </p:scale>
        <p:origin x="978" y="66"/>
      </p:cViewPr>
      <p:guideLst/>
    </p:cSldViewPr>
  </p:slideViewPr>
  <p:outlineViewPr>
    <p:cViewPr>
      <p:scale>
        <a:sx n="33" d="100"/>
        <a:sy n="33" d="100"/>
      </p:scale>
      <p:origin x="0" y="-8202"/>
    </p:cViewPr>
  </p:outlineViewPr>
  <p:notesTextViewPr>
    <p:cViewPr>
      <p:scale>
        <a:sx n="1" d="1"/>
        <a:sy n="1" d="1"/>
      </p:scale>
      <p:origin x="0" y="0"/>
    </p:cViewPr>
  </p:notesTextViewPr>
  <p:sorterViewPr>
    <p:cViewPr>
      <p:scale>
        <a:sx n="70" d="100"/>
        <a:sy n="70" d="100"/>
      </p:scale>
      <p:origin x="0" y="0"/>
    </p:cViewPr>
  </p:sorterViewPr>
  <p:notesViewPr>
    <p:cSldViewPr snapToGrid="0">
      <p:cViewPr>
        <p:scale>
          <a:sx n="90" d="100"/>
          <a:sy n="90" d="100"/>
        </p:scale>
        <p:origin x="2112" y="-4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DE8D5F-35B8-444B-B71F-1B1C1A598656}"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089DD034-3644-414D-B189-C51513E1896B}">
      <dgm:prSet/>
      <dgm:spPr/>
      <dgm:t>
        <a:bodyPr/>
        <a:lstStyle/>
        <a:p>
          <a:r>
            <a:rPr lang="en-US" dirty="0"/>
            <a:t>Screen</a:t>
          </a:r>
        </a:p>
      </dgm:t>
    </dgm:pt>
    <dgm:pt modelId="{9280090E-DBE0-4371-AF22-E4008C9F79B9}" type="parTrans" cxnId="{C7D1AACB-9C9F-49F7-89D3-4EE8B21A2220}">
      <dgm:prSet/>
      <dgm:spPr/>
      <dgm:t>
        <a:bodyPr/>
        <a:lstStyle/>
        <a:p>
          <a:endParaRPr lang="en-US"/>
        </a:p>
      </dgm:t>
    </dgm:pt>
    <dgm:pt modelId="{22D7E2B3-5FA7-4EFA-8166-9281B5302D39}" type="sibTrans" cxnId="{C7D1AACB-9C9F-49F7-89D3-4EE8B21A2220}">
      <dgm:prSet/>
      <dgm:spPr/>
      <dgm:t>
        <a:bodyPr/>
        <a:lstStyle/>
        <a:p>
          <a:endParaRPr lang="en-US"/>
        </a:p>
      </dgm:t>
    </dgm:pt>
    <dgm:pt modelId="{50870449-1075-4AD0-A43B-24D9EB4CB728}">
      <dgm:prSet/>
      <dgm:spPr/>
      <dgm:t>
        <a:bodyPr/>
        <a:lstStyle/>
        <a:p>
          <a:r>
            <a:rPr lang="en-US" dirty="0"/>
            <a:t>Selection</a:t>
          </a:r>
        </a:p>
      </dgm:t>
    </dgm:pt>
    <dgm:pt modelId="{E7C06B68-822E-44E2-8805-4BDFB81320C0}" type="parTrans" cxnId="{A2C26045-E4E3-474F-BC10-E89F843C7D18}">
      <dgm:prSet/>
      <dgm:spPr/>
      <dgm:t>
        <a:bodyPr/>
        <a:lstStyle/>
        <a:p>
          <a:endParaRPr lang="en-US"/>
        </a:p>
      </dgm:t>
    </dgm:pt>
    <dgm:pt modelId="{B69A5454-3692-4D27-A9D5-9D2CF86EA356}" type="sibTrans" cxnId="{A2C26045-E4E3-474F-BC10-E89F843C7D18}">
      <dgm:prSet/>
      <dgm:spPr/>
      <dgm:t>
        <a:bodyPr/>
        <a:lstStyle/>
        <a:p>
          <a:endParaRPr lang="en-US"/>
        </a:p>
      </dgm:t>
    </dgm:pt>
    <dgm:pt modelId="{0A1683CA-E7DC-484B-BDD5-A82DB4A0415E}">
      <dgm:prSet/>
      <dgm:spPr/>
      <dgm:t>
        <a:bodyPr/>
        <a:lstStyle/>
        <a:p>
          <a:r>
            <a:rPr lang="en-US"/>
            <a:t>Final</a:t>
          </a:r>
        </a:p>
      </dgm:t>
    </dgm:pt>
    <dgm:pt modelId="{A4CC99FF-6E70-4883-8DCB-61774D134425}" type="parTrans" cxnId="{2739BC38-B045-45ED-8077-10A5C9E4C438}">
      <dgm:prSet/>
      <dgm:spPr/>
      <dgm:t>
        <a:bodyPr/>
        <a:lstStyle/>
        <a:p>
          <a:endParaRPr lang="en-US"/>
        </a:p>
      </dgm:t>
    </dgm:pt>
    <dgm:pt modelId="{9D913A46-38B3-42E8-8A58-A81F109B9159}" type="sibTrans" cxnId="{2739BC38-B045-45ED-8077-10A5C9E4C438}">
      <dgm:prSet/>
      <dgm:spPr/>
      <dgm:t>
        <a:bodyPr/>
        <a:lstStyle/>
        <a:p>
          <a:endParaRPr lang="en-US"/>
        </a:p>
      </dgm:t>
    </dgm:pt>
    <dgm:pt modelId="{648B2CB2-2369-4CFE-919E-97D0B0E931CC}">
      <dgm:prSet/>
      <dgm:spPr/>
      <dgm:t>
        <a:bodyPr/>
        <a:lstStyle/>
        <a:p>
          <a:r>
            <a:rPr lang="en-US"/>
            <a:t>Job Offer</a:t>
          </a:r>
        </a:p>
      </dgm:t>
    </dgm:pt>
    <dgm:pt modelId="{94EC0091-1A50-450E-9BC0-A9F0FCF7C658}" type="parTrans" cxnId="{D48D16C7-C992-4984-9DD5-29CA1909CD84}">
      <dgm:prSet/>
      <dgm:spPr/>
      <dgm:t>
        <a:bodyPr/>
        <a:lstStyle/>
        <a:p>
          <a:endParaRPr lang="en-US"/>
        </a:p>
      </dgm:t>
    </dgm:pt>
    <dgm:pt modelId="{C3D51595-A8A4-4440-9B09-A4A5C71FA483}" type="sibTrans" cxnId="{D48D16C7-C992-4984-9DD5-29CA1909CD84}">
      <dgm:prSet/>
      <dgm:spPr/>
      <dgm:t>
        <a:bodyPr/>
        <a:lstStyle/>
        <a:p>
          <a:endParaRPr lang="en-US"/>
        </a:p>
      </dgm:t>
    </dgm:pt>
    <dgm:pt modelId="{288FFCF5-F63A-47D6-B95B-BB5946850347}" type="pres">
      <dgm:prSet presAssocID="{C2DE8D5F-35B8-444B-B71F-1B1C1A598656}" presName="Name0" presStyleCnt="0">
        <dgm:presLayoutVars>
          <dgm:chMax val="4"/>
          <dgm:resizeHandles val="exact"/>
        </dgm:presLayoutVars>
      </dgm:prSet>
      <dgm:spPr/>
    </dgm:pt>
    <dgm:pt modelId="{0D1BDE78-410D-4D90-B86B-18BF5526DCD7}" type="pres">
      <dgm:prSet presAssocID="{C2DE8D5F-35B8-444B-B71F-1B1C1A598656}" presName="ellipse" presStyleLbl="trBgShp" presStyleIdx="0" presStyleCnt="1"/>
      <dgm:spPr/>
    </dgm:pt>
    <dgm:pt modelId="{4B630393-2ECE-4AC4-87E2-EB8FCC6D35C5}" type="pres">
      <dgm:prSet presAssocID="{C2DE8D5F-35B8-444B-B71F-1B1C1A598656}" presName="arrow1" presStyleLbl="fgShp" presStyleIdx="0" presStyleCnt="1"/>
      <dgm:spPr/>
    </dgm:pt>
    <dgm:pt modelId="{7DF76FE3-5F5A-4A92-BC9E-3669187B1FFD}" type="pres">
      <dgm:prSet presAssocID="{C2DE8D5F-35B8-444B-B71F-1B1C1A598656}" presName="rectangle" presStyleLbl="revTx" presStyleIdx="0" presStyleCnt="1">
        <dgm:presLayoutVars>
          <dgm:bulletEnabled val="1"/>
        </dgm:presLayoutVars>
      </dgm:prSet>
      <dgm:spPr/>
    </dgm:pt>
    <dgm:pt modelId="{0C541666-F8F6-4EEB-A6D4-991F3C1BB457}" type="pres">
      <dgm:prSet presAssocID="{50870449-1075-4AD0-A43B-24D9EB4CB728}" presName="item1" presStyleLbl="node1" presStyleIdx="0" presStyleCnt="3">
        <dgm:presLayoutVars>
          <dgm:bulletEnabled val="1"/>
        </dgm:presLayoutVars>
      </dgm:prSet>
      <dgm:spPr/>
    </dgm:pt>
    <dgm:pt modelId="{8336FB83-AFAF-4EA6-A84C-CC2FA7ADD071}" type="pres">
      <dgm:prSet presAssocID="{0A1683CA-E7DC-484B-BDD5-A82DB4A0415E}" presName="item2" presStyleLbl="node1" presStyleIdx="1" presStyleCnt="3" custScaleX="117190">
        <dgm:presLayoutVars>
          <dgm:bulletEnabled val="1"/>
        </dgm:presLayoutVars>
      </dgm:prSet>
      <dgm:spPr/>
    </dgm:pt>
    <dgm:pt modelId="{7E60A27F-DEE4-441C-A777-76DCC470CF50}" type="pres">
      <dgm:prSet presAssocID="{648B2CB2-2369-4CFE-919E-97D0B0E931CC}" presName="item3" presStyleLbl="node1" presStyleIdx="2" presStyleCnt="3" custScaleX="113257" custScaleY="99431" custLinFactNeighborX="11622" custLinFactNeighborY="-11777">
        <dgm:presLayoutVars>
          <dgm:bulletEnabled val="1"/>
        </dgm:presLayoutVars>
      </dgm:prSet>
      <dgm:spPr/>
    </dgm:pt>
    <dgm:pt modelId="{6BA334EC-88FE-4C9D-8D7D-06AEF42C27FD}" type="pres">
      <dgm:prSet presAssocID="{C2DE8D5F-35B8-444B-B71F-1B1C1A598656}" presName="funnel" presStyleLbl="trAlignAcc1" presStyleIdx="0" presStyleCnt="1" custScaleX="120257" custScaleY="119934"/>
      <dgm:spPr/>
    </dgm:pt>
  </dgm:ptLst>
  <dgm:cxnLst>
    <dgm:cxn modelId="{2739BC38-B045-45ED-8077-10A5C9E4C438}" srcId="{C2DE8D5F-35B8-444B-B71F-1B1C1A598656}" destId="{0A1683CA-E7DC-484B-BDD5-A82DB4A0415E}" srcOrd="2" destOrd="0" parTransId="{A4CC99FF-6E70-4883-8DCB-61774D134425}" sibTransId="{9D913A46-38B3-42E8-8A58-A81F109B9159}"/>
    <dgm:cxn modelId="{A2C26045-E4E3-474F-BC10-E89F843C7D18}" srcId="{C2DE8D5F-35B8-444B-B71F-1B1C1A598656}" destId="{50870449-1075-4AD0-A43B-24D9EB4CB728}" srcOrd="1" destOrd="0" parTransId="{E7C06B68-822E-44E2-8805-4BDFB81320C0}" sibTransId="{B69A5454-3692-4D27-A9D5-9D2CF86EA356}"/>
    <dgm:cxn modelId="{86E0E86B-AFD2-46AC-8537-8D1AF76713A4}" type="presOf" srcId="{C2DE8D5F-35B8-444B-B71F-1B1C1A598656}" destId="{288FFCF5-F63A-47D6-B95B-BB5946850347}" srcOrd="0" destOrd="0" presId="urn:microsoft.com/office/officeart/2005/8/layout/funnel1"/>
    <dgm:cxn modelId="{51E60574-F6FC-41AE-BB0B-7656A40BA612}" type="presOf" srcId="{50870449-1075-4AD0-A43B-24D9EB4CB728}" destId="{8336FB83-AFAF-4EA6-A84C-CC2FA7ADD071}" srcOrd="0" destOrd="0" presId="urn:microsoft.com/office/officeart/2005/8/layout/funnel1"/>
    <dgm:cxn modelId="{923C8694-29DE-4D8F-BD11-BCBBFEAA9A3C}" type="presOf" srcId="{089DD034-3644-414D-B189-C51513E1896B}" destId="{7E60A27F-DEE4-441C-A777-76DCC470CF50}" srcOrd="0" destOrd="0" presId="urn:microsoft.com/office/officeart/2005/8/layout/funnel1"/>
    <dgm:cxn modelId="{2F90FDAD-B8E3-45CC-BD73-C7ACB596FDE9}" type="presOf" srcId="{0A1683CA-E7DC-484B-BDD5-A82DB4A0415E}" destId="{0C541666-F8F6-4EEB-A6D4-991F3C1BB457}" srcOrd="0" destOrd="0" presId="urn:microsoft.com/office/officeart/2005/8/layout/funnel1"/>
    <dgm:cxn modelId="{994F0CC4-8944-41B7-A740-B9CC9B1DA537}" type="presOf" srcId="{648B2CB2-2369-4CFE-919E-97D0B0E931CC}" destId="{7DF76FE3-5F5A-4A92-BC9E-3669187B1FFD}" srcOrd="0" destOrd="0" presId="urn:microsoft.com/office/officeart/2005/8/layout/funnel1"/>
    <dgm:cxn modelId="{D48D16C7-C992-4984-9DD5-29CA1909CD84}" srcId="{C2DE8D5F-35B8-444B-B71F-1B1C1A598656}" destId="{648B2CB2-2369-4CFE-919E-97D0B0E931CC}" srcOrd="3" destOrd="0" parTransId="{94EC0091-1A50-450E-9BC0-A9F0FCF7C658}" sibTransId="{C3D51595-A8A4-4440-9B09-A4A5C71FA483}"/>
    <dgm:cxn modelId="{C7D1AACB-9C9F-49F7-89D3-4EE8B21A2220}" srcId="{C2DE8D5F-35B8-444B-B71F-1B1C1A598656}" destId="{089DD034-3644-414D-B189-C51513E1896B}" srcOrd="0" destOrd="0" parTransId="{9280090E-DBE0-4371-AF22-E4008C9F79B9}" sibTransId="{22D7E2B3-5FA7-4EFA-8166-9281B5302D39}"/>
    <dgm:cxn modelId="{2E24A179-EC03-4531-8FC6-5D72452B9439}" type="presParOf" srcId="{288FFCF5-F63A-47D6-B95B-BB5946850347}" destId="{0D1BDE78-410D-4D90-B86B-18BF5526DCD7}" srcOrd="0" destOrd="0" presId="urn:microsoft.com/office/officeart/2005/8/layout/funnel1"/>
    <dgm:cxn modelId="{EBA88AA8-2E02-4824-9999-1ABBB2645DE3}" type="presParOf" srcId="{288FFCF5-F63A-47D6-B95B-BB5946850347}" destId="{4B630393-2ECE-4AC4-87E2-EB8FCC6D35C5}" srcOrd="1" destOrd="0" presId="urn:microsoft.com/office/officeart/2005/8/layout/funnel1"/>
    <dgm:cxn modelId="{8EE9B121-E8A8-48D0-A002-75CF4E6F461E}" type="presParOf" srcId="{288FFCF5-F63A-47D6-B95B-BB5946850347}" destId="{7DF76FE3-5F5A-4A92-BC9E-3669187B1FFD}" srcOrd="2" destOrd="0" presId="urn:microsoft.com/office/officeart/2005/8/layout/funnel1"/>
    <dgm:cxn modelId="{345BED4E-491A-4BB1-B557-C6223E5C0C54}" type="presParOf" srcId="{288FFCF5-F63A-47D6-B95B-BB5946850347}" destId="{0C541666-F8F6-4EEB-A6D4-991F3C1BB457}" srcOrd="3" destOrd="0" presId="urn:microsoft.com/office/officeart/2005/8/layout/funnel1"/>
    <dgm:cxn modelId="{CA85EA7F-3E2A-4FF4-946D-B32117BF7316}" type="presParOf" srcId="{288FFCF5-F63A-47D6-B95B-BB5946850347}" destId="{8336FB83-AFAF-4EA6-A84C-CC2FA7ADD071}" srcOrd="4" destOrd="0" presId="urn:microsoft.com/office/officeart/2005/8/layout/funnel1"/>
    <dgm:cxn modelId="{F2EDCCC5-C58C-444E-A735-571D6337C105}" type="presParOf" srcId="{288FFCF5-F63A-47D6-B95B-BB5946850347}" destId="{7E60A27F-DEE4-441C-A777-76DCC470CF50}" srcOrd="5" destOrd="0" presId="urn:microsoft.com/office/officeart/2005/8/layout/funnel1"/>
    <dgm:cxn modelId="{C78AB8DC-3756-4C40-B2BF-334FD3F226DB}" type="presParOf" srcId="{288FFCF5-F63A-47D6-B95B-BB5946850347}" destId="{6BA334EC-88FE-4C9D-8D7D-06AEF42C27FD}"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0AEC94-7C1D-4D33-8E77-16D8227ABCD1}"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580AA7C0-6471-435D-BAF8-340887CCB9B3}">
      <dgm:prSet/>
      <dgm:spPr/>
      <dgm:t>
        <a:bodyPr/>
        <a:lstStyle/>
        <a:p>
          <a:r>
            <a:rPr lang="en-US" dirty="0"/>
            <a:t>Be prepared to answer any type of question in any interaction</a:t>
          </a:r>
        </a:p>
      </dgm:t>
    </dgm:pt>
    <dgm:pt modelId="{D5C26D35-7C60-47B9-8B4B-2099703A5DA0}" type="parTrans" cxnId="{65384B35-0390-4C2D-9C8A-9581A2B0E5F9}">
      <dgm:prSet/>
      <dgm:spPr/>
      <dgm:t>
        <a:bodyPr/>
        <a:lstStyle/>
        <a:p>
          <a:endParaRPr lang="en-US"/>
        </a:p>
      </dgm:t>
    </dgm:pt>
    <dgm:pt modelId="{2166879B-58C2-4721-A31D-75CD77001D67}" type="sibTrans" cxnId="{65384B35-0390-4C2D-9C8A-9581A2B0E5F9}">
      <dgm:prSet/>
      <dgm:spPr/>
      <dgm:t>
        <a:bodyPr/>
        <a:lstStyle/>
        <a:p>
          <a:endParaRPr lang="en-US"/>
        </a:p>
      </dgm:t>
    </dgm:pt>
    <dgm:pt modelId="{B5F079B6-C9BD-4395-BC9A-723B058E9B0B}">
      <dgm:prSet/>
      <dgm:spPr/>
      <dgm:t>
        <a:bodyPr/>
        <a:lstStyle/>
        <a:p>
          <a:r>
            <a:rPr lang="en-US" dirty="0"/>
            <a:t>Selection interviews frequently use behavioral interviewing techniques</a:t>
          </a:r>
        </a:p>
      </dgm:t>
    </dgm:pt>
    <dgm:pt modelId="{D8A4917E-657C-4B25-B8C8-C2F2147FB3E4}" type="parTrans" cxnId="{3B8A332C-9997-4D8F-BD22-7EA5FF739533}">
      <dgm:prSet/>
      <dgm:spPr/>
      <dgm:t>
        <a:bodyPr/>
        <a:lstStyle/>
        <a:p>
          <a:endParaRPr lang="en-US"/>
        </a:p>
      </dgm:t>
    </dgm:pt>
    <dgm:pt modelId="{01E90638-5D89-4B28-98E2-9A803F68EC12}" type="sibTrans" cxnId="{3B8A332C-9997-4D8F-BD22-7EA5FF739533}">
      <dgm:prSet/>
      <dgm:spPr/>
      <dgm:t>
        <a:bodyPr/>
        <a:lstStyle/>
        <a:p>
          <a:endParaRPr lang="en-US"/>
        </a:p>
      </dgm:t>
    </dgm:pt>
    <dgm:pt modelId="{0D1A8441-764D-4091-A467-FCD21D09B303}">
      <dgm:prSet/>
      <dgm:spPr/>
      <dgm:t>
        <a:bodyPr/>
        <a:lstStyle/>
        <a:p>
          <a:r>
            <a:rPr lang="en-US" dirty="0"/>
            <a:t>Screen – verify items on resume; dates of employment; confirm salary expectations are acceptable</a:t>
          </a:r>
        </a:p>
      </dgm:t>
    </dgm:pt>
    <dgm:pt modelId="{D5C535B6-7871-4E31-AE3B-10CF97E97DC7}" type="sibTrans" cxnId="{DB7AA3E4-3581-4CE2-BC44-B859A730868E}">
      <dgm:prSet/>
      <dgm:spPr/>
      <dgm:t>
        <a:bodyPr/>
        <a:lstStyle/>
        <a:p>
          <a:endParaRPr lang="en-US"/>
        </a:p>
      </dgm:t>
    </dgm:pt>
    <dgm:pt modelId="{A850046A-E384-4808-9817-E2F33B88D22A}" type="parTrans" cxnId="{DB7AA3E4-3581-4CE2-BC44-B859A730868E}">
      <dgm:prSet/>
      <dgm:spPr/>
      <dgm:t>
        <a:bodyPr/>
        <a:lstStyle/>
        <a:p>
          <a:endParaRPr lang="en-US"/>
        </a:p>
      </dgm:t>
    </dgm:pt>
    <dgm:pt modelId="{DC670CD1-2146-4546-AD58-9E63DA0FE9D1}">
      <dgm:prSet/>
      <dgm:spPr/>
      <dgm:t>
        <a:bodyPr/>
        <a:lstStyle/>
        <a:p>
          <a:r>
            <a:rPr lang="en-US" dirty="0"/>
            <a:t>Strengths/Weaknesses</a:t>
          </a:r>
        </a:p>
        <a:p>
          <a:r>
            <a:rPr lang="en-US" dirty="0"/>
            <a:t>Interests/Hobbies</a:t>
          </a:r>
        </a:p>
        <a:p>
          <a:r>
            <a:rPr lang="en-US" dirty="0"/>
            <a:t>Likes/Dislikes</a:t>
          </a:r>
        </a:p>
      </dgm:t>
    </dgm:pt>
    <dgm:pt modelId="{874114A8-2929-4B60-9BD3-1F9ADD606D2D}" type="parTrans" cxnId="{84330FAB-08AD-4F7F-A2FF-79AFB3F1446A}">
      <dgm:prSet/>
      <dgm:spPr/>
      <dgm:t>
        <a:bodyPr/>
        <a:lstStyle/>
        <a:p>
          <a:endParaRPr lang="en-US"/>
        </a:p>
      </dgm:t>
    </dgm:pt>
    <dgm:pt modelId="{EF20BFDA-FD79-4329-AD38-A2D9AB485A05}" type="sibTrans" cxnId="{84330FAB-08AD-4F7F-A2FF-79AFB3F1446A}">
      <dgm:prSet/>
      <dgm:spPr/>
      <dgm:t>
        <a:bodyPr/>
        <a:lstStyle/>
        <a:p>
          <a:endParaRPr lang="en-US"/>
        </a:p>
      </dgm:t>
    </dgm:pt>
    <dgm:pt modelId="{4660E299-9751-4BF4-82B5-27590CB11876}" type="pres">
      <dgm:prSet presAssocID="{330AEC94-7C1D-4D33-8E77-16D8227ABCD1}" presName="diagram" presStyleCnt="0">
        <dgm:presLayoutVars>
          <dgm:dir/>
          <dgm:resizeHandles val="exact"/>
        </dgm:presLayoutVars>
      </dgm:prSet>
      <dgm:spPr/>
    </dgm:pt>
    <dgm:pt modelId="{3A46CA51-B473-41DF-B49A-226E77279809}" type="pres">
      <dgm:prSet presAssocID="{0D1A8441-764D-4091-A467-FCD21D09B303}" presName="node" presStyleLbl="node1" presStyleIdx="0" presStyleCnt="4" custLinFactX="11483" custLinFactNeighborX="100000" custLinFactNeighborY="6547">
        <dgm:presLayoutVars>
          <dgm:bulletEnabled val="1"/>
        </dgm:presLayoutVars>
      </dgm:prSet>
      <dgm:spPr/>
    </dgm:pt>
    <dgm:pt modelId="{B9F2DE49-564E-4A8A-89FC-2F430AB41BC7}" type="pres">
      <dgm:prSet presAssocID="{D5C535B6-7871-4E31-AE3B-10CF97E97DC7}" presName="sibTrans" presStyleCnt="0"/>
      <dgm:spPr/>
    </dgm:pt>
    <dgm:pt modelId="{B8A7274D-E600-4A8D-97CF-233C09186017}" type="pres">
      <dgm:prSet presAssocID="{580AA7C0-6471-435D-BAF8-340887CCB9B3}" presName="node" presStyleLbl="node1" presStyleIdx="1" presStyleCnt="4" custLinFactX="-12314" custLinFactNeighborX="-100000" custLinFactNeighborY="5951">
        <dgm:presLayoutVars>
          <dgm:bulletEnabled val="1"/>
        </dgm:presLayoutVars>
      </dgm:prSet>
      <dgm:spPr/>
    </dgm:pt>
    <dgm:pt modelId="{7740C49E-CFD7-4E52-86E7-F6862E663665}" type="pres">
      <dgm:prSet presAssocID="{2166879B-58C2-4721-A31D-75CD77001D67}" presName="sibTrans" presStyleCnt="0"/>
      <dgm:spPr/>
    </dgm:pt>
    <dgm:pt modelId="{4918C33D-7303-4E76-9D8B-347E57643124}" type="pres">
      <dgm:prSet presAssocID="{B5F079B6-C9BD-4395-BC9A-723B058E9B0B}" presName="node" presStyleLbl="node1" presStyleIdx="2" presStyleCnt="4" custLinFactNeighborX="-2314" custLinFactNeighborY="-1138">
        <dgm:presLayoutVars>
          <dgm:bulletEnabled val="1"/>
        </dgm:presLayoutVars>
      </dgm:prSet>
      <dgm:spPr/>
    </dgm:pt>
    <dgm:pt modelId="{C36258C6-6EAC-4533-AA49-A044E624F3F7}" type="pres">
      <dgm:prSet presAssocID="{01E90638-5D89-4B28-98E2-9A803F68EC12}" presName="sibTrans" presStyleCnt="0"/>
      <dgm:spPr/>
    </dgm:pt>
    <dgm:pt modelId="{49961716-DFE5-4F33-9801-02AD1BB138A4}" type="pres">
      <dgm:prSet presAssocID="{DC670CD1-2146-4546-AD58-9E63DA0FE9D1}" presName="node" presStyleLbl="node1" presStyleIdx="3" presStyleCnt="4" custLinFactNeighborX="2859" custLinFactNeighborY="4">
        <dgm:presLayoutVars>
          <dgm:bulletEnabled val="1"/>
        </dgm:presLayoutVars>
      </dgm:prSet>
      <dgm:spPr/>
    </dgm:pt>
  </dgm:ptLst>
  <dgm:cxnLst>
    <dgm:cxn modelId="{300BD409-ABED-43EA-BD04-21D381B8091E}" type="presOf" srcId="{0D1A8441-764D-4091-A467-FCD21D09B303}" destId="{3A46CA51-B473-41DF-B49A-226E77279809}" srcOrd="0" destOrd="0" presId="urn:microsoft.com/office/officeart/2005/8/layout/default"/>
    <dgm:cxn modelId="{D32C6A0B-57D9-4EF5-BF90-A638366A1D5F}" type="presOf" srcId="{580AA7C0-6471-435D-BAF8-340887CCB9B3}" destId="{B8A7274D-E600-4A8D-97CF-233C09186017}" srcOrd="0" destOrd="0" presId="urn:microsoft.com/office/officeart/2005/8/layout/default"/>
    <dgm:cxn modelId="{FB125D20-76DA-4DD1-B7CB-92078FB22391}" type="presOf" srcId="{330AEC94-7C1D-4D33-8E77-16D8227ABCD1}" destId="{4660E299-9751-4BF4-82B5-27590CB11876}" srcOrd="0" destOrd="0" presId="urn:microsoft.com/office/officeart/2005/8/layout/default"/>
    <dgm:cxn modelId="{DA4EFC21-0595-47E8-849C-1C7D74E176DD}" type="presOf" srcId="{DC670CD1-2146-4546-AD58-9E63DA0FE9D1}" destId="{49961716-DFE5-4F33-9801-02AD1BB138A4}" srcOrd="0" destOrd="0" presId="urn:microsoft.com/office/officeart/2005/8/layout/default"/>
    <dgm:cxn modelId="{3B8A332C-9997-4D8F-BD22-7EA5FF739533}" srcId="{330AEC94-7C1D-4D33-8E77-16D8227ABCD1}" destId="{B5F079B6-C9BD-4395-BC9A-723B058E9B0B}" srcOrd="2" destOrd="0" parTransId="{D8A4917E-657C-4B25-B8C8-C2F2147FB3E4}" sibTransId="{01E90638-5D89-4B28-98E2-9A803F68EC12}"/>
    <dgm:cxn modelId="{65384B35-0390-4C2D-9C8A-9581A2B0E5F9}" srcId="{330AEC94-7C1D-4D33-8E77-16D8227ABCD1}" destId="{580AA7C0-6471-435D-BAF8-340887CCB9B3}" srcOrd="1" destOrd="0" parTransId="{D5C26D35-7C60-47B9-8B4B-2099703A5DA0}" sibTransId="{2166879B-58C2-4721-A31D-75CD77001D67}"/>
    <dgm:cxn modelId="{33649B7A-2E91-4C94-95A6-339218A26113}" type="presOf" srcId="{B5F079B6-C9BD-4395-BC9A-723B058E9B0B}" destId="{4918C33D-7303-4E76-9D8B-347E57643124}" srcOrd="0" destOrd="0" presId="urn:microsoft.com/office/officeart/2005/8/layout/default"/>
    <dgm:cxn modelId="{84330FAB-08AD-4F7F-A2FF-79AFB3F1446A}" srcId="{330AEC94-7C1D-4D33-8E77-16D8227ABCD1}" destId="{DC670CD1-2146-4546-AD58-9E63DA0FE9D1}" srcOrd="3" destOrd="0" parTransId="{874114A8-2929-4B60-9BD3-1F9ADD606D2D}" sibTransId="{EF20BFDA-FD79-4329-AD38-A2D9AB485A05}"/>
    <dgm:cxn modelId="{DB7AA3E4-3581-4CE2-BC44-B859A730868E}" srcId="{330AEC94-7C1D-4D33-8E77-16D8227ABCD1}" destId="{0D1A8441-764D-4091-A467-FCD21D09B303}" srcOrd="0" destOrd="0" parTransId="{A850046A-E384-4808-9817-E2F33B88D22A}" sibTransId="{D5C535B6-7871-4E31-AE3B-10CF97E97DC7}"/>
    <dgm:cxn modelId="{D9D9C9F9-CA4E-4A8B-AC40-7DCE29626409}" type="presParOf" srcId="{4660E299-9751-4BF4-82B5-27590CB11876}" destId="{3A46CA51-B473-41DF-B49A-226E77279809}" srcOrd="0" destOrd="0" presId="urn:microsoft.com/office/officeart/2005/8/layout/default"/>
    <dgm:cxn modelId="{BE7A3FC8-11DA-4D9F-86B6-1D09B52BEDDB}" type="presParOf" srcId="{4660E299-9751-4BF4-82B5-27590CB11876}" destId="{B9F2DE49-564E-4A8A-89FC-2F430AB41BC7}" srcOrd="1" destOrd="0" presId="urn:microsoft.com/office/officeart/2005/8/layout/default"/>
    <dgm:cxn modelId="{DB073036-35A6-4296-A3CC-6D002E315EAF}" type="presParOf" srcId="{4660E299-9751-4BF4-82B5-27590CB11876}" destId="{B8A7274D-E600-4A8D-97CF-233C09186017}" srcOrd="2" destOrd="0" presId="urn:microsoft.com/office/officeart/2005/8/layout/default"/>
    <dgm:cxn modelId="{D3CA8FD3-1178-4C5F-AB92-DA9D6607C973}" type="presParOf" srcId="{4660E299-9751-4BF4-82B5-27590CB11876}" destId="{7740C49E-CFD7-4E52-86E7-F6862E663665}" srcOrd="3" destOrd="0" presId="urn:microsoft.com/office/officeart/2005/8/layout/default"/>
    <dgm:cxn modelId="{112CCB89-F06A-41CA-B9BA-9832F70C9E4D}" type="presParOf" srcId="{4660E299-9751-4BF4-82B5-27590CB11876}" destId="{4918C33D-7303-4E76-9D8B-347E57643124}" srcOrd="4" destOrd="0" presId="urn:microsoft.com/office/officeart/2005/8/layout/default"/>
    <dgm:cxn modelId="{FF10337A-E797-4240-8DBE-A7B6B665FCF6}" type="presParOf" srcId="{4660E299-9751-4BF4-82B5-27590CB11876}" destId="{C36258C6-6EAC-4533-AA49-A044E624F3F7}" srcOrd="5" destOrd="0" presId="urn:microsoft.com/office/officeart/2005/8/layout/default"/>
    <dgm:cxn modelId="{E535B53C-275F-4932-B6C0-50C4D9FB5983}" type="presParOf" srcId="{4660E299-9751-4BF4-82B5-27590CB11876}" destId="{49961716-DFE5-4F33-9801-02AD1BB138A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BDE78-410D-4D90-B86B-18BF5526DCD7}">
      <dsp:nvSpPr>
        <dsp:cNvPr id="0" name=""/>
        <dsp:cNvSpPr/>
      </dsp:nvSpPr>
      <dsp:spPr>
        <a:xfrm>
          <a:off x="2338028" y="379933"/>
          <a:ext cx="4056729" cy="140884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630393-2ECE-4AC4-87E2-EB8FCC6D35C5}">
      <dsp:nvSpPr>
        <dsp:cNvPr id="0" name=""/>
        <dsp:cNvSpPr/>
      </dsp:nvSpPr>
      <dsp:spPr>
        <a:xfrm>
          <a:off x="3979588" y="3829725"/>
          <a:ext cx="786187" cy="503160"/>
        </a:xfrm>
        <a:prstGeom prst="down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F76FE3-5F5A-4A92-BC9E-3669187B1FFD}">
      <dsp:nvSpPr>
        <dsp:cNvPr id="0" name=""/>
        <dsp:cNvSpPr/>
      </dsp:nvSpPr>
      <dsp:spPr>
        <a:xfrm>
          <a:off x="2485831" y="4232254"/>
          <a:ext cx="3773701" cy="943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a:t>Job Offer</a:t>
          </a:r>
        </a:p>
      </dsp:txBody>
      <dsp:txXfrm>
        <a:off x="2485831" y="4232254"/>
        <a:ext cx="3773701" cy="943425"/>
      </dsp:txXfrm>
    </dsp:sp>
    <dsp:sp modelId="{0C541666-F8F6-4EEB-A6D4-991F3C1BB457}">
      <dsp:nvSpPr>
        <dsp:cNvPr id="0" name=""/>
        <dsp:cNvSpPr/>
      </dsp:nvSpPr>
      <dsp:spPr>
        <a:xfrm>
          <a:off x="3812916" y="1897590"/>
          <a:ext cx="1415138" cy="141513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t>Final</a:t>
          </a:r>
        </a:p>
      </dsp:txBody>
      <dsp:txXfrm>
        <a:off x="4020158" y="2104832"/>
        <a:ext cx="1000654" cy="1000654"/>
      </dsp:txXfrm>
    </dsp:sp>
    <dsp:sp modelId="{8336FB83-AFAF-4EA6-A84C-CC2FA7ADD071}">
      <dsp:nvSpPr>
        <dsp:cNvPr id="0" name=""/>
        <dsp:cNvSpPr/>
      </dsp:nvSpPr>
      <dsp:spPr>
        <a:xfrm>
          <a:off x="2678675" y="835922"/>
          <a:ext cx="1658400" cy="141513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Selection</a:t>
          </a:r>
        </a:p>
      </dsp:txBody>
      <dsp:txXfrm>
        <a:off x="2921542" y="1043164"/>
        <a:ext cx="1172666" cy="1000654"/>
      </dsp:txXfrm>
    </dsp:sp>
    <dsp:sp modelId="{7E60A27F-DEE4-441C-A777-76DCC470CF50}">
      <dsp:nvSpPr>
        <dsp:cNvPr id="0" name=""/>
        <dsp:cNvSpPr/>
      </dsp:nvSpPr>
      <dsp:spPr>
        <a:xfrm>
          <a:off x="4317557" y="331139"/>
          <a:ext cx="1602742" cy="140708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Screen</a:t>
          </a:r>
        </a:p>
      </dsp:txBody>
      <dsp:txXfrm>
        <a:off x="4552273" y="537202"/>
        <a:ext cx="1133310" cy="994959"/>
      </dsp:txXfrm>
    </dsp:sp>
    <dsp:sp modelId="{6BA334EC-88FE-4C9D-8D7D-06AEF42C27FD}">
      <dsp:nvSpPr>
        <dsp:cNvPr id="0" name=""/>
        <dsp:cNvSpPr/>
      </dsp:nvSpPr>
      <dsp:spPr>
        <a:xfrm>
          <a:off x="1725434" y="-144077"/>
          <a:ext cx="5294496" cy="4224221"/>
        </a:xfrm>
        <a:prstGeom prst="funnel">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6CA51-B473-41DF-B49A-226E77279809}">
      <dsp:nvSpPr>
        <dsp:cNvPr id="0" name=""/>
        <dsp:cNvSpPr/>
      </dsp:nvSpPr>
      <dsp:spPr>
        <a:xfrm>
          <a:off x="4849481" y="158342"/>
          <a:ext cx="3998543" cy="2399125"/>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Screen – verify items on resume; dates of employment; confirm salary expectations are acceptable</a:t>
          </a:r>
        </a:p>
      </dsp:txBody>
      <dsp:txXfrm>
        <a:off x="4849481" y="158342"/>
        <a:ext cx="3998543" cy="2399125"/>
      </dsp:txXfrm>
    </dsp:sp>
    <dsp:sp modelId="{B8A7274D-E600-4A8D-97CF-233C09186017}">
      <dsp:nvSpPr>
        <dsp:cNvPr id="0" name=""/>
        <dsp:cNvSpPr/>
      </dsp:nvSpPr>
      <dsp:spPr>
        <a:xfrm>
          <a:off x="299259" y="144043"/>
          <a:ext cx="3998543" cy="2399125"/>
        </a:xfrm>
        <a:prstGeom prst="rect">
          <a:avLst/>
        </a:prstGeom>
        <a:gradFill rotWithShape="0">
          <a:gsLst>
            <a:gs pos="0">
              <a:schemeClr val="accent2">
                <a:hueOff val="-485121"/>
                <a:satOff val="-27976"/>
                <a:lumOff val="2876"/>
                <a:alphaOff val="0"/>
                <a:tint val="96000"/>
                <a:lumMod val="100000"/>
              </a:schemeClr>
            </a:gs>
            <a:gs pos="78000">
              <a:schemeClr val="accent2">
                <a:hueOff val="-485121"/>
                <a:satOff val="-27976"/>
                <a:lumOff val="2876"/>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Be prepared to answer any type of question in any interaction</a:t>
          </a:r>
        </a:p>
      </dsp:txBody>
      <dsp:txXfrm>
        <a:off x="299259" y="144043"/>
        <a:ext cx="3998543" cy="2399125"/>
      </dsp:txXfrm>
    </dsp:sp>
    <dsp:sp modelId="{4918C33D-7303-4E76-9D8B-347E57643124}">
      <dsp:nvSpPr>
        <dsp:cNvPr id="0" name=""/>
        <dsp:cNvSpPr/>
      </dsp:nvSpPr>
      <dsp:spPr>
        <a:xfrm>
          <a:off x="299259" y="2772950"/>
          <a:ext cx="3998543" cy="2399125"/>
        </a:xfrm>
        <a:prstGeom prst="rect">
          <a:avLst/>
        </a:prstGeom>
        <a:gradFill rotWithShape="0">
          <a:gsLst>
            <a:gs pos="0">
              <a:schemeClr val="accent2">
                <a:hueOff val="-970242"/>
                <a:satOff val="-55952"/>
                <a:lumOff val="5752"/>
                <a:alphaOff val="0"/>
                <a:tint val="96000"/>
                <a:lumMod val="100000"/>
              </a:schemeClr>
            </a:gs>
            <a:gs pos="78000">
              <a:schemeClr val="accent2">
                <a:hueOff val="-970242"/>
                <a:satOff val="-55952"/>
                <a:lumOff val="575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Selection interviews frequently use behavioral interviewing techniques</a:t>
          </a:r>
        </a:p>
      </dsp:txBody>
      <dsp:txXfrm>
        <a:off x="299259" y="2772950"/>
        <a:ext cx="3998543" cy="2399125"/>
      </dsp:txXfrm>
    </dsp:sp>
    <dsp:sp modelId="{49961716-DFE5-4F33-9801-02AD1BB138A4}">
      <dsp:nvSpPr>
        <dsp:cNvPr id="0" name=""/>
        <dsp:cNvSpPr/>
      </dsp:nvSpPr>
      <dsp:spPr>
        <a:xfrm>
          <a:off x="4904501" y="2800348"/>
          <a:ext cx="3998543" cy="2399125"/>
        </a:xfrm>
        <a:prstGeom prst="rect">
          <a:avLst/>
        </a:prstGeom>
        <a:gradFill rotWithShape="0">
          <a:gsLst>
            <a:gs pos="0">
              <a:schemeClr val="accent2">
                <a:hueOff val="-1455363"/>
                <a:satOff val="-83928"/>
                <a:lumOff val="8628"/>
                <a:alphaOff val="0"/>
                <a:tint val="96000"/>
                <a:lumMod val="100000"/>
              </a:schemeClr>
            </a:gs>
            <a:gs pos="78000">
              <a:schemeClr val="accent2">
                <a:hueOff val="-1455363"/>
                <a:satOff val="-83928"/>
                <a:lumOff val="862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Strengths/Weaknesses</a:t>
          </a:r>
        </a:p>
        <a:p>
          <a:pPr marL="0" lvl="0" indent="0" algn="ctr" defTabSz="1289050">
            <a:lnSpc>
              <a:spcPct val="90000"/>
            </a:lnSpc>
            <a:spcBef>
              <a:spcPct val="0"/>
            </a:spcBef>
            <a:spcAft>
              <a:spcPct val="35000"/>
            </a:spcAft>
            <a:buNone/>
          </a:pPr>
          <a:r>
            <a:rPr lang="en-US" sz="2900" kern="1200" dirty="0"/>
            <a:t>Interests/Hobbies</a:t>
          </a:r>
        </a:p>
        <a:p>
          <a:pPr marL="0" lvl="0" indent="0" algn="ctr" defTabSz="1289050">
            <a:lnSpc>
              <a:spcPct val="90000"/>
            </a:lnSpc>
            <a:spcBef>
              <a:spcPct val="0"/>
            </a:spcBef>
            <a:spcAft>
              <a:spcPct val="35000"/>
            </a:spcAft>
            <a:buNone/>
          </a:pPr>
          <a:r>
            <a:rPr lang="en-US" sz="2900" kern="1200" dirty="0"/>
            <a:t>Likes/Dislikes</a:t>
          </a:r>
        </a:p>
      </dsp:txBody>
      <dsp:txXfrm>
        <a:off x="4904501" y="2800348"/>
        <a:ext cx="3998543" cy="2399125"/>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57660B-B7AF-4008-857A-27D585D0BF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59B0A17-2643-49DD-97C1-FFB382678D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DF03C7-FA95-4D08-A398-9E83F3AB247B}" type="datetimeFigureOut">
              <a:rPr lang="en-US" smtClean="0"/>
              <a:t>4/1/2019</a:t>
            </a:fld>
            <a:endParaRPr lang="en-US"/>
          </a:p>
        </p:txBody>
      </p:sp>
      <p:sp>
        <p:nvSpPr>
          <p:cNvPr id="4" name="Footer Placeholder 3">
            <a:extLst>
              <a:ext uri="{FF2B5EF4-FFF2-40B4-BE49-F238E27FC236}">
                <a16:creationId xmlns:a16="http://schemas.microsoft.com/office/drawing/2014/main" id="{69BEB15F-478D-4C30-8710-C25CEC63E8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6E6D80-3CAE-4FBA-928D-F8970C00E9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192CD4-7CA2-444F-A188-9395AD5749B9}" type="slidenum">
              <a:rPr lang="en-US" smtClean="0"/>
              <a:t>‹#›</a:t>
            </a:fld>
            <a:endParaRPr lang="en-US"/>
          </a:p>
        </p:txBody>
      </p:sp>
    </p:spTree>
    <p:extLst>
      <p:ext uri="{BB962C8B-B14F-4D97-AF65-F5344CB8AC3E}">
        <p14:creationId xmlns:p14="http://schemas.microsoft.com/office/powerpoint/2010/main" val="89874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45EECE-63CA-415C-B1E7-DA0E793361F4}" type="datetimeFigureOut">
              <a:rPr lang="en-US" smtClean="0"/>
              <a:t>4/1/2019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362B36-C629-4491-940D-14ABA6BB74EF}" type="slidenum">
              <a:rPr lang="en-US" smtClean="0"/>
              <a:t>‹#›</a:t>
            </a:fld>
            <a:endParaRPr lang="en-US"/>
          </a:p>
        </p:txBody>
      </p:sp>
    </p:spTree>
    <p:extLst>
      <p:ext uri="{BB962C8B-B14F-4D97-AF65-F5344CB8AC3E}">
        <p14:creationId xmlns:p14="http://schemas.microsoft.com/office/powerpoint/2010/main" val="3656765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a:t>
            </a:r>
          </a:p>
          <a:p>
            <a:endParaRPr lang="en-US" dirty="0"/>
          </a:p>
          <a:p>
            <a:r>
              <a:rPr lang="en-US" dirty="0"/>
              <a:t>1st human contact</a:t>
            </a:r>
          </a:p>
          <a:p>
            <a:r>
              <a:rPr lang="en-US" dirty="0"/>
              <a:t>Likely via phone</a:t>
            </a:r>
          </a:p>
          <a:p>
            <a:r>
              <a:rPr lang="en-US" dirty="0"/>
              <a:t>Focus is verifying information</a:t>
            </a:r>
          </a:p>
          <a:p>
            <a:r>
              <a:rPr lang="en-US" dirty="0"/>
              <a:t>May be Recruiter or HR team member</a:t>
            </a:r>
          </a:p>
          <a:p>
            <a:endParaRPr lang="en-US" dirty="0"/>
          </a:p>
          <a:p>
            <a:r>
              <a:rPr lang="en-US" dirty="0"/>
              <a:t>Selection</a:t>
            </a:r>
          </a:p>
          <a:p>
            <a:r>
              <a:rPr lang="en-US" dirty="0"/>
              <a:t>Verify desired skills and background</a:t>
            </a:r>
          </a:p>
          <a:p>
            <a:r>
              <a:rPr lang="en-US" dirty="0"/>
              <a:t>Ensure you have the right personality for the position</a:t>
            </a:r>
          </a:p>
          <a:p>
            <a:endParaRPr lang="en-US" dirty="0"/>
          </a:p>
          <a:p>
            <a:r>
              <a:rPr lang="en-US" dirty="0"/>
              <a:t>Final or Subsequent</a:t>
            </a:r>
          </a:p>
          <a:p>
            <a:r>
              <a:rPr lang="en-US" dirty="0"/>
              <a:t>You may be introduced to other people in the company</a:t>
            </a:r>
          </a:p>
          <a:p>
            <a:r>
              <a:rPr lang="en-US" dirty="0"/>
              <a:t>Verify desirable skills and background</a:t>
            </a:r>
          </a:p>
          <a:p>
            <a:r>
              <a:rPr lang="en-US" dirty="0"/>
              <a:t>Ensure you have the right personality for the position</a:t>
            </a:r>
          </a:p>
          <a:p>
            <a:r>
              <a:rPr lang="en-US" dirty="0"/>
              <a:t>What sets you apart from other candidates</a:t>
            </a:r>
          </a:p>
          <a:p>
            <a:endParaRPr lang="en-US" dirty="0"/>
          </a:p>
        </p:txBody>
      </p:sp>
      <p:sp>
        <p:nvSpPr>
          <p:cNvPr id="4" name="Slide Number Placeholder 3"/>
          <p:cNvSpPr>
            <a:spLocks noGrp="1"/>
          </p:cNvSpPr>
          <p:nvPr>
            <p:ph type="sldNum" sz="quarter" idx="5"/>
          </p:nvPr>
        </p:nvSpPr>
        <p:spPr/>
        <p:txBody>
          <a:bodyPr/>
          <a:lstStyle/>
          <a:p>
            <a:fld id="{4D362B36-C629-4491-940D-14ABA6BB74EF}" type="slidenum">
              <a:rPr lang="en-US" smtClean="0"/>
              <a:t>4</a:t>
            </a:fld>
            <a:endParaRPr lang="en-US"/>
          </a:p>
        </p:txBody>
      </p:sp>
    </p:spTree>
    <p:extLst>
      <p:ext uri="{BB962C8B-B14F-4D97-AF65-F5344CB8AC3E}">
        <p14:creationId xmlns:p14="http://schemas.microsoft.com/office/powerpoint/2010/main" val="637136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362B36-C629-4491-940D-14ABA6BB74EF}" type="slidenum">
              <a:rPr lang="en-US" smtClean="0"/>
              <a:t>13</a:t>
            </a:fld>
            <a:endParaRPr lang="en-US"/>
          </a:p>
        </p:txBody>
      </p:sp>
    </p:spTree>
    <p:extLst>
      <p:ext uri="{BB962C8B-B14F-4D97-AF65-F5344CB8AC3E}">
        <p14:creationId xmlns:p14="http://schemas.microsoft.com/office/powerpoint/2010/main" val="3192749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have a phone number to contact the individual or their office, just in case something unexpected occurs.  </a:t>
            </a:r>
          </a:p>
        </p:txBody>
      </p:sp>
      <p:sp>
        <p:nvSpPr>
          <p:cNvPr id="4" name="Slide Number Placeholder 3"/>
          <p:cNvSpPr>
            <a:spLocks noGrp="1"/>
          </p:cNvSpPr>
          <p:nvPr>
            <p:ph type="sldNum" sz="quarter" idx="5"/>
          </p:nvPr>
        </p:nvSpPr>
        <p:spPr/>
        <p:txBody>
          <a:bodyPr/>
          <a:lstStyle/>
          <a:p>
            <a:fld id="{4D362B36-C629-4491-940D-14ABA6BB74EF}" type="slidenum">
              <a:rPr lang="en-US" smtClean="0"/>
              <a:t>14</a:t>
            </a:fld>
            <a:endParaRPr lang="en-US"/>
          </a:p>
        </p:txBody>
      </p:sp>
    </p:spTree>
    <p:extLst>
      <p:ext uri="{BB962C8B-B14F-4D97-AF65-F5344CB8AC3E}">
        <p14:creationId xmlns:p14="http://schemas.microsoft.com/office/powerpoint/2010/main" val="1260448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362B36-C629-4491-940D-14ABA6BB74EF}" type="slidenum">
              <a:rPr lang="en-US" smtClean="0"/>
              <a:t>5</a:t>
            </a:fld>
            <a:endParaRPr lang="en-US"/>
          </a:p>
        </p:txBody>
      </p:sp>
    </p:spTree>
    <p:extLst>
      <p:ext uri="{BB962C8B-B14F-4D97-AF65-F5344CB8AC3E}">
        <p14:creationId xmlns:p14="http://schemas.microsoft.com/office/powerpoint/2010/main" val="1115101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362B36-C629-4491-940D-14ABA6BB74EF}" type="slidenum">
              <a:rPr lang="en-US" smtClean="0"/>
              <a:t>6</a:t>
            </a:fld>
            <a:endParaRPr lang="en-US"/>
          </a:p>
        </p:txBody>
      </p:sp>
    </p:spTree>
    <p:extLst>
      <p:ext uri="{BB962C8B-B14F-4D97-AF65-F5344CB8AC3E}">
        <p14:creationId xmlns:p14="http://schemas.microsoft.com/office/powerpoint/2010/main" val="2605516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else?</a:t>
            </a:r>
          </a:p>
          <a:p>
            <a:endParaRPr lang="en-US" dirty="0"/>
          </a:p>
          <a:p>
            <a:r>
              <a:rPr lang="en-US" dirty="0"/>
              <a:t>Where can you find it?</a:t>
            </a:r>
          </a:p>
        </p:txBody>
      </p:sp>
      <p:sp>
        <p:nvSpPr>
          <p:cNvPr id="4" name="Slide Number Placeholder 3"/>
          <p:cNvSpPr>
            <a:spLocks noGrp="1"/>
          </p:cNvSpPr>
          <p:nvPr>
            <p:ph type="sldNum" sz="quarter" idx="5"/>
          </p:nvPr>
        </p:nvSpPr>
        <p:spPr/>
        <p:txBody>
          <a:bodyPr/>
          <a:lstStyle/>
          <a:p>
            <a:fld id="{4D362B36-C629-4491-940D-14ABA6BB74EF}" type="slidenum">
              <a:rPr lang="en-US" smtClean="0"/>
              <a:t>7</a:t>
            </a:fld>
            <a:endParaRPr lang="en-US"/>
          </a:p>
        </p:txBody>
      </p:sp>
    </p:spTree>
    <p:extLst>
      <p:ext uri="{BB962C8B-B14F-4D97-AF65-F5344CB8AC3E}">
        <p14:creationId xmlns:p14="http://schemas.microsoft.com/office/powerpoint/2010/main" val="1008515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the best situation is a two way information exchange.  You’ll gain additional knowledge and the interviewer will determine your interests and priorities by the questions that you ask.  </a:t>
            </a:r>
          </a:p>
          <a:p>
            <a:endParaRPr lang="en-US" dirty="0"/>
          </a:p>
        </p:txBody>
      </p:sp>
      <p:sp>
        <p:nvSpPr>
          <p:cNvPr id="4" name="Slide Number Placeholder 3"/>
          <p:cNvSpPr>
            <a:spLocks noGrp="1"/>
          </p:cNvSpPr>
          <p:nvPr>
            <p:ph type="sldNum" sz="quarter" idx="5"/>
          </p:nvPr>
        </p:nvSpPr>
        <p:spPr/>
        <p:txBody>
          <a:bodyPr/>
          <a:lstStyle/>
          <a:p>
            <a:fld id="{4D362B36-C629-4491-940D-14ABA6BB74EF}" type="slidenum">
              <a:rPr lang="en-US" smtClean="0"/>
              <a:t>8</a:t>
            </a:fld>
            <a:endParaRPr lang="en-US"/>
          </a:p>
        </p:txBody>
      </p:sp>
    </p:spTree>
    <p:extLst>
      <p:ext uri="{BB962C8B-B14F-4D97-AF65-F5344CB8AC3E}">
        <p14:creationId xmlns:p14="http://schemas.microsoft.com/office/powerpoint/2010/main" val="2687708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362B36-C629-4491-940D-14ABA6BB74EF}" type="slidenum">
              <a:rPr lang="en-US" smtClean="0"/>
              <a:t>9</a:t>
            </a:fld>
            <a:endParaRPr lang="en-US"/>
          </a:p>
        </p:txBody>
      </p:sp>
    </p:spTree>
    <p:extLst>
      <p:ext uri="{BB962C8B-B14F-4D97-AF65-F5344CB8AC3E}">
        <p14:creationId xmlns:p14="http://schemas.microsoft.com/office/powerpoint/2010/main" val="2079965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362B36-C629-4491-940D-14ABA6BB74EF}" type="slidenum">
              <a:rPr lang="en-US" smtClean="0"/>
              <a:t>10</a:t>
            </a:fld>
            <a:endParaRPr lang="en-US"/>
          </a:p>
        </p:txBody>
      </p:sp>
    </p:spTree>
    <p:extLst>
      <p:ext uri="{BB962C8B-B14F-4D97-AF65-F5344CB8AC3E}">
        <p14:creationId xmlns:p14="http://schemas.microsoft.com/office/powerpoint/2010/main" val="539723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 "I'm happily married and originally from Denver," she began. "My husband was transferred here three months ago, and I've been getting us settled in our new home. I'm now ready to go back to work. I've worked in a variety of jobs, usually customer service-related. I'm looking for a company that offers growth opportunities."</a:t>
            </a:r>
          </a:p>
          <a:p>
            <a:endParaRPr lang="en-US" dirty="0"/>
          </a:p>
          <a:p>
            <a:r>
              <a:rPr lang="en-US" dirty="0"/>
              <a:t>She started with personal information and gave the interviewer reason to doubt whether she was an employee who would stay for very long.</a:t>
            </a:r>
          </a:p>
          <a:p>
            <a:endParaRPr lang="en-US" dirty="0"/>
          </a:p>
          <a:p>
            <a:r>
              <a:rPr lang="en-US" dirty="0"/>
              <a:t>She's married, and when her husband gets transferred that means she has to leave; she did it once and can do it again.</a:t>
            </a:r>
          </a:p>
          <a:p>
            <a:r>
              <a:rPr lang="en-US" dirty="0"/>
              <a:t>She has some work experience with customers but didn't emphasize what she did.</a:t>
            </a:r>
          </a:p>
          <a:p>
            <a:r>
              <a:rPr lang="en-US" dirty="0"/>
              <a:t>She is looking to grow. What about the job she is applying for? Will she stay content for long?</a:t>
            </a:r>
          </a:p>
          <a:p>
            <a:endParaRPr lang="en-US" dirty="0"/>
          </a:p>
          <a:p>
            <a:r>
              <a:rPr lang="en-US" dirty="0"/>
              <a:t>Responding to this free-form request successfully comes down to three things: focus, script and practice. You cannot afford to wing this answer. </a:t>
            </a:r>
          </a:p>
          <a:p>
            <a:endParaRPr lang="en-US" dirty="0"/>
          </a:p>
          <a:p>
            <a:r>
              <a:rPr lang="en-US" dirty="0"/>
              <a:t>Have a short, organized statement of your education and professional achievements and professional goals prepared.</a:t>
            </a:r>
          </a:p>
          <a:p>
            <a:endParaRPr lang="en-US" dirty="0"/>
          </a:p>
          <a:p>
            <a:r>
              <a:rPr lang="en-US" dirty="0"/>
              <a:t>Remember throughout your answer to focus on the experiences and skills that are going to be most relevant for the hiring manager when they’re thinking about this particular position and this company. And ultimately, don’t be afraid to relax a little bit, tell stories and anecdotes—the hiring manager already has your resume, so they also want to know a little more about you.</a:t>
            </a:r>
          </a:p>
          <a:p>
            <a:endParaRPr lang="en-US" dirty="0"/>
          </a:p>
          <a:p>
            <a:r>
              <a:rPr lang="en-US" dirty="0"/>
              <a:t>Perhaps you could ask - So that I can focus on the things that are really important to you, can you give me an overall view of the position?</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D362B36-C629-4491-940D-14ABA6BB74EF}" type="slidenum">
              <a:rPr lang="en-US" smtClean="0"/>
              <a:t>11</a:t>
            </a:fld>
            <a:endParaRPr lang="en-US"/>
          </a:p>
        </p:txBody>
      </p:sp>
    </p:spTree>
    <p:extLst>
      <p:ext uri="{BB962C8B-B14F-4D97-AF65-F5344CB8AC3E}">
        <p14:creationId xmlns:p14="http://schemas.microsoft.com/office/powerpoint/2010/main" val="3380890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Companies want to learn how you maintain composure, attitude, energy and focus</a:t>
            </a:r>
          </a:p>
          <a:p>
            <a:endParaRPr lang="en-US" dirty="0"/>
          </a:p>
          <a:p>
            <a:r>
              <a:rPr lang="en-US" dirty="0"/>
              <a:t>Demonstrate that you have the confidence to admit your failings and learn from your mistakes</a:t>
            </a:r>
          </a:p>
          <a:p>
            <a:endParaRPr lang="en-US" dirty="0"/>
          </a:p>
          <a:p>
            <a:r>
              <a:rPr lang="en-US" dirty="0"/>
              <a:t>Avoid a situation that would call into question your ability to carry out core components of the job.</a:t>
            </a:r>
          </a:p>
          <a:p>
            <a:endParaRPr lang="en-US" dirty="0"/>
          </a:p>
          <a:p>
            <a:r>
              <a:rPr lang="en-US" dirty="0"/>
              <a:t>If you worked in a team setting, stay away from placing blame.</a:t>
            </a:r>
          </a:p>
          <a:p>
            <a:endParaRPr lang="en-US" dirty="0"/>
          </a:p>
          <a:p>
            <a:r>
              <a:rPr lang="en-US" dirty="0"/>
              <a:t>Focus on how the issue was identified, how you addressed it and applied that learning to future efforts.</a:t>
            </a:r>
          </a:p>
        </p:txBody>
      </p:sp>
      <p:sp>
        <p:nvSpPr>
          <p:cNvPr id="4" name="Slide Number Placeholder 3"/>
          <p:cNvSpPr>
            <a:spLocks noGrp="1"/>
          </p:cNvSpPr>
          <p:nvPr>
            <p:ph type="sldNum" sz="quarter" idx="5"/>
          </p:nvPr>
        </p:nvSpPr>
        <p:spPr/>
        <p:txBody>
          <a:bodyPr/>
          <a:lstStyle/>
          <a:p>
            <a:fld id="{4D362B36-C629-4491-940D-14ABA6BB74EF}" type="slidenum">
              <a:rPr lang="en-US" smtClean="0"/>
              <a:t>12</a:t>
            </a:fld>
            <a:endParaRPr lang="en-US"/>
          </a:p>
        </p:txBody>
      </p:sp>
    </p:spTree>
    <p:extLst>
      <p:ext uri="{BB962C8B-B14F-4D97-AF65-F5344CB8AC3E}">
        <p14:creationId xmlns:p14="http://schemas.microsoft.com/office/powerpoint/2010/main" val="1421128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109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1581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4183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7438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25871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6304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527445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8175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4081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340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4/1/2019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659298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1376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7908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8690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4/1/2019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44352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4/1/2019</a:t>
            </a:fld>
            <a:endParaRPr lang="en-US" dirty="0"/>
          </a:p>
        </p:txBody>
      </p:sp>
    </p:spTree>
    <p:extLst>
      <p:ext uri="{BB962C8B-B14F-4D97-AF65-F5344CB8AC3E}">
        <p14:creationId xmlns:p14="http://schemas.microsoft.com/office/powerpoint/2010/main" val="332486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4/1/2019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376812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s://creativecommons.org/licenses/by-nc/3.0/" TargetMode="External"/><Relationship Id="rId4" Type="http://schemas.openxmlformats.org/officeDocument/2006/relationships/hyperlink" Target="http://www.flickr.com/photos/kylemacdonald/5341665045/"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basicblogtips.com/blog-writing-checklist.html"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hyperlink" Target="https://creativecommons.org/licenses/by-nc-nd/3.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eethestia.blogspot.com/2012/04/just-got-tagged-with-45-questions-about.html"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biginterview.com/blog/2011/08/best-questions-to-ask-end-interview.html" TargetMode="External"/><Relationship Id="rId13" Type="http://schemas.openxmlformats.org/officeDocument/2006/relationships/hyperlink" Target="https://www.themuse.com/advice/4-steps-for-answering-tell-me-about-a-time-you-failed" TargetMode="External"/><Relationship Id="rId3" Type="http://schemas.openxmlformats.org/officeDocument/2006/relationships/hyperlink" Target="https://www.glassdoor.com/blog/7-research-job-interview/" TargetMode="External"/><Relationship Id="rId7" Type="http://schemas.openxmlformats.org/officeDocument/2006/relationships/hyperlink" Target="https://www.thebalancecareers.com/phone-interview-questions-and-answers-2061217" TargetMode="External"/><Relationship Id="rId12" Type="http://schemas.openxmlformats.org/officeDocument/2006/relationships/hyperlink" Target="https://www.thebalancecareers.com/job-interview-questions-and-answers-2061204" TargetMode="External"/><Relationship Id="rId2" Type="http://schemas.openxmlformats.org/officeDocument/2006/relationships/image" Target="../media/image10.png"/><Relationship Id="rId16" Type="http://schemas.openxmlformats.org/officeDocument/2006/relationships/hyperlink" Target="https://www.themuse.com/advice/a-simple-formula-for-answering-tell-me-about-yourself" TargetMode="External"/><Relationship Id="rId1" Type="http://schemas.openxmlformats.org/officeDocument/2006/relationships/slideLayout" Target="../slideLayouts/slideLayout2.xml"/><Relationship Id="rId6" Type="http://schemas.openxmlformats.org/officeDocument/2006/relationships/hyperlink" Target="https://www.thebalancecareers.com/types-of-job-and-employment-related-interviews-2061343" TargetMode="External"/><Relationship Id="rId11" Type="http://schemas.openxmlformats.org/officeDocument/2006/relationships/hyperlink" Target="https://www.thebalancecareers.com/job-interview-question-how-do-you-handle-failure-2061141" TargetMode="External"/><Relationship Id="rId5" Type="http://schemas.openxmlformats.org/officeDocument/2006/relationships/hyperlink" Target="https://www.themuse.com/advice/the-ultimate-guide-to-researching-a-company-preinterview" TargetMode="External"/><Relationship Id="rId15" Type="http://schemas.openxmlformats.org/officeDocument/2006/relationships/hyperlink" Target="https://www.thebalancecareers.com/how-to-answer-job-interview-questions-about-salary-2061281" TargetMode="External"/><Relationship Id="rId10" Type="http://schemas.openxmlformats.org/officeDocument/2006/relationships/hyperlink" Target="https://www.glassdoor.com/blog/the-45-questions-you-should-ask-in-every-job-interview/" TargetMode="External"/><Relationship Id="rId4" Type="http://schemas.openxmlformats.org/officeDocument/2006/relationships/hyperlink" Target="https://www.thebalancecareers.com/tips-for-researching-companies-before-job-interviews-2061319" TargetMode="External"/><Relationship Id="rId9" Type="http://schemas.openxmlformats.org/officeDocument/2006/relationships/hyperlink" Target="https://www.glassdoor.com/blog/questions-ask-an-interviewer/" TargetMode="External"/><Relationship Id="rId14" Type="http://schemas.openxmlformats.org/officeDocument/2006/relationships/hyperlink" Target="https://www.thebalancecareers.com/job-interview-checklist-2059829"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openclipart.org/detail/167242/country-road-by-mi_brami"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blocs.xtec.cat/comunicat/2011/10/10/eines-tic/" TargetMode="External"/><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s://pixabay.com/fr/gestionnaire-personne-personnes-308474/"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paralegalalliance.com/7-steps-to-conduct-rocking-legal-research/#commen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openclipart.org/detail/216193/results-magnifying-glass" TargetMode="External"/><Relationship Id="rId5" Type="http://schemas.openxmlformats.org/officeDocument/2006/relationships/image" Target="../media/image4.png"/><Relationship Id="rId4" Type="http://schemas.openxmlformats.org/officeDocument/2006/relationships/hyperlink" Target="https://creativecommons.org/licenses/by-nd/3.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creativecommons.org/licenses/by-nc-sa/3.0/" TargetMode="External"/><Relationship Id="rId4" Type="http://schemas.openxmlformats.org/officeDocument/2006/relationships/hyperlink" Target="http://dearlissy.blogspot.com/2012/05/inductive-bible-study-part-2-read.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322C0-D0AC-4B45-81FD-7E0CAD90FA3F}"/>
              </a:ext>
            </a:extLst>
          </p:cNvPr>
          <p:cNvSpPr>
            <a:spLocks noGrp="1"/>
          </p:cNvSpPr>
          <p:nvPr>
            <p:ph type="ctrTitle"/>
          </p:nvPr>
        </p:nvSpPr>
        <p:spPr/>
        <p:txBody>
          <a:bodyPr/>
          <a:lstStyle/>
          <a:p>
            <a:r>
              <a:rPr lang="en-US" dirty="0"/>
              <a:t>Interviewing 101</a:t>
            </a:r>
          </a:p>
        </p:txBody>
      </p:sp>
      <p:sp>
        <p:nvSpPr>
          <p:cNvPr id="3" name="Subtitle 2">
            <a:extLst>
              <a:ext uri="{FF2B5EF4-FFF2-40B4-BE49-F238E27FC236}">
                <a16:creationId xmlns:a16="http://schemas.microsoft.com/office/drawing/2014/main" id="{7A7B5CF8-72D4-4A72-AC13-EFEB8BF93D80}"/>
              </a:ext>
            </a:extLst>
          </p:cNvPr>
          <p:cNvSpPr>
            <a:spLocks noGrp="1"/>
          </p:cNvSpPr>
          <p:nvPr>
            <p:ph type="subTitle" idx="1"/>
          </p:nvPr>
        </p:nvSpPr>
        <p:spPr/>
        <p:txBody>
          <a:bodyPr>
            <a:normAutofit/>
          </a:bodyPr>
          <a:lstStyle/>
          <a:p>
            <a:r>
              <a:rPr lang="en-US" sz="2400" dirty="0"/>
              <a:t>Telling Your Story</a:t>
            </a:r>
          </a:p>
          <a:p>
            <a:r>
              <a:rPr lang="en-US" sz="2400" dirty="0"/>
              <a:t>Career Prospectors</a:t>
            </a:r>
          </a:p>
        </p:txBody>
      </p:sp>
    </p:spTree>
    <p:extLst>
      <p:ext uri="{BB962C8B-B14F-4D97-AF65-F5344CB8AC3E}">
        <p14:creationId xmlns:p14="http://schemas.microsoft.com/office/powerpoint/2010/main" val="2403144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A23E3-B1FB-4089-8274-322C3807AA0A}"/>
              </a:ext>
            </a:extLst>
          </p:cNvPr>
          <p:cNvSpPr>
            <a:spLocks noGrp="1"/>
          </p:cNvSpPr>
          <p:nvPr>
            <p:ph type="title"/>
          </p:nvPr>
        </p:nvSpPr>
        <p:spPr/>
        <p:txBody>
          <a:bodyPr/>
          <a:lstStyle/>
          <a:p>
            <a:r>
              <a:rPr lang="en-US" dirty="0"/>
              <a:t>More Ask the Employer….</a:t>
            </a:r>
          </a:p>
        </p:txBody>
      </p:sp>
      <p:sp>
        <p:nvSpPr>
          <p:cNvPr id="4" name="Content Placeholder 3">
            <a:extLst>
              <a:ext uri="{FF2B5EF4-FFF2-40B4-BE49-F238E27FC236}">
                <a16:creationId xmlns:a16="http://schemas.microsoft.com/office/drawing/2014/main" id="{7908424E-3119-4FC7-8BE3-892FE459A8DB}"/>
              </a:ext>
            </a:extLst>
          </p:cNvPr>
          <p:cNvSpPr>
            <a:spLocks noGrp="1"/>
          </p:cNvSpPr>
          <p:nvPr>
            <p:ph idx="1"/>
          </p:nvPr>
        </p:nvSpPr>
        <p:spPr>
          <a:xfrm>
            <a:off x="677334" y="1649950"/>
            <a:ext cx="8596668" cy="3880773"/>
          </a:xfrm>
        </p:spPr>
        <p:txBody>
          <a:bodyPr>
            <a:normAutofit lnSpcReduction="10000"/>
          </a:bodyPr>
          <a:lstStyle/>
          <a:p>
            <a:pPr>
              <a:buFont typeface="Arial" panose="020B0604020202020204" pitchFamily="34" charset="0"/>
              <a:buChar char="•"/>
            </a:pPr>
            <a:r>
              <a:rPr lang="en-US" sz="2800" dirty="0"/>
              <a:t>Are there opportunities here for professional development?  If so, what do those look like?</a:t>
            </a:r>
          </a:p>
          <a:p>
            <a:pPr>
              <a:buFont typeface="Arial" panose="020B0604020202020204" pitchFamily="34" charset="0"/>
              <a:buChar char="•"/>
            </a:pPr>
            <a:r>
              <a:rPr lang="en-US" sz="2800" dirty="0"/>
              <a:t>Who will I be working most closely with?</a:t>
            </a:r>
          </a:p>
          <a:p>
            <a:pPr>
              <a:buFont typeface="Arial" panose="020B0604020202020204" pitchFamily="34" charset="0"/>
              <a:buChar char="•"/>
            </a:pPr>
            <a:r>
              <a:rPr lang="en-US" sz="2800" dirty="0"/>
              <a:t>What do you see as the most challenging aspect of this job?</a:t>
            </a:r>
          </a:p>
          <a:p>
            <a:pPr>
              <a:buFont typeface="Arial" panose="020B0604020202020204" pitchFamily="34" charset="0"/>
              <a:buChar char="•"/>
            </a:pPr>
            <a:r>
              <a:rPr lang="en-US" sz="2800" dirty="0"/>
              <a:t>Is there anything in my background or resume that makes you question whether I am a good fit for this role?</a:t>
            </a:r>
          </a:p>
          <a:p>
            <a:pPr>
              <a:buFont typeface="+mj-lt"/>
              <a:buAutoNum type="arabicPeriod"/>
            </a:pPr>
            <a:endParaRPr lang="en-US" sz="2800" dirty="0"/>
          </a:p>
          <a:p>
            <a:pPr>
              <a:buFont typeface="+mj-lt"/>
              <a:buAutoNum type="arabicPeriod"/>
            </a:pPr>
            <a:endParaRPr lang="en-US" dirty="0"/>
          </a:p>
        </p:txBody>
      </p:sp>
    </p:spTree>
    <p:extLst>
      <p:ext uri="{BB962C8B-B14F-4D97-AF65-F5344CB8AC3E}">
        <p14:creationId xmlns:p14="http://schemas.microsoft.com/office/powerpoint/2010/main" val="83664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CD28A-3412-41D1-979B-55FD418285E9}"/>
              </a:ext>
            </a:extLst>
          </p:cNvPr>
          <p:cNvSpPr>
            <a:spLocks noGrp="1"/>
          </p:cNvSpPr>
          <p:nvPr>
            <p:ph type="title"/>
          </p:nvPr>
        </p:nvSpPr>
        <p:spPr>
          <a:xfrm>
            <a:off x="387774" y="157480"/>
            <a:ext cx="8596668" cy="1320800"/>
          </a:xfrm>
        </p:spPr>
        <p:txBody>
          <a:bodyPr/>
          <a:lstStyle/>
          <a:p>
            <a:r>
              <a:rPr lang="en-US" dirty="0"/>
              <a:t>Tell Me About Yourself….</a:t>
            </a:r>
          </a:p>
        </p:txBody>
      </p:sp>
      <p:sp>
        <p:nvSpPr>
          <p:cNvPr id="4" name="Content Placeholder 3">
            <a:extLst>
              <a:ext uri="{FF2B5EF4-FFF2-40B4-BE49-F238E27FC236}">
                <a16:creationId xmlns:a16="http://schemas.microsoft.com/office/drawing/2014/main" id="{DBD0368D-6CE8-4884-8E01-F0A7DA59FF98}"/>
              </a:ext>
            </a:extLst>
          </p:cNvPr>
          <p:cNvSpPr>
            <a:spLocks noGrp="1"/>
          </p:cNvSpPr>
          <p:nvPr>
            <p:ph idx="1"/>
          </p:nvPr>
        </p:nvSpPr>
        <p:spPr>
          <a:xfrm>
            <a:off x="677334" y="1173480"/>
            <a:ext cx="8596668" cy="5242559"/>
          </a:xfrm>
        </p:spPr>
        <p:txBody>
          <a:bodyPr>
            <a:normAutofit fontScale="92500" lnSpcReduction="10000"/>
          </a:bodyPr>
          <a:lstStyle/>
          <a:p>
            <a:r>
              <a:rPr lang="en-US" sz="2000" dirty="0"/>
              <a:t>Present – Past – Future formula</a:t>
            </a:r>
          </a:p>
          <a:p>
            <a:pPr lvl="1">
              <a:buFont typeface="+mj-lt"/>
              <a:buAutoNum type="arabicPeriod"/>
            </a:pPr>
            <a:r>
              <a:rPr lang="en-US" sz="2000" dirty="0"/>
              <a:t>Where you are now (or most recently….)</a:t>
            </a:r>
          </a:p>
          <a:p>
            <a:pPr lvl="1">
              <a:buFont typeface="+mj-lt"/>
              <a:buAutoNum type="arabicPeriod"/>
            </a:pPr>
            <a:r>
              <a:rPr lang="en-US" sz="2000" dirty="0"/>
              <a:t>Briefly touch prior roles and skills you developed </a:t>
            </a:r>
          </a:p>
          <a:p>
            <a:pPr lvl="1">
              <a:buFont typeface="+mj-lt"/>
              <a:buAutoNum type="arabicPeriod"/>
            </a:pPr>
            <a:r>
              <a:rPr lang="en-US" sz="2000" dirty="0"/>
              <a:t>Why you are excited about this opportunity</a:t>
            </a:r>
          </a:p>
          <a:p>
            <a:pPr lvl="1">
              <a:buFont typeface="+mj-lt"/>
              <a:buAutoNum type="arabicPeriod"/>
            </a:pPr>
            <a:endParaRPr lang="en-US" dirty="0"/>
          </a:p>
          <a:p>
            <a:pPr marL="0" indent="0">
              <a:buNone/>
            </a:pPr>
            <a:r>
              <a:rPr lang="en-US" sz="2800" dirty="0"/>
              <a:t>“Well, I’m currently an account executive at Smith, where I handle our top performing client. Before that, I worked at an agency where I was on three different major national healthcare brands. And while I really enjoyed the work that I did, I’d love the chance to dig in much deeper with one specific healthcare company, which is why I’m so excited about this opportunity with Metro Health Center.”</a:t>
            </a:r>
          </a:p>
          <a:p>
            <a:endParaRPr lang="en-US" sz="2400" dirty="0"/>
          </a:p>
          <a:p>
            <a:endParaRPr lang="en-US" dirty="0"/>
          </a:p>
        </p:txBody>
      </p:sp>
    </p:spTree>
    <p:extLst>
      <p:ext uri="{BB962C8B-B14F-4D97-AF65-F5344CB8AC3E}">
        <p14:creationId xmlns:p14="http://schemas.microsoft.com/office/powerpoint/2010/main" val="112489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A8B14-D90F-4614-8E44-E97D720F3009}"/>
              </a:ext>
            </a:extLst>
          </p:cNvPr>
          <p:cNvSpPr>
            <a:spLocks noGrp="1"/>
          </p:cNvSpPr>
          <p:nvPr>
            <p:ph type="title"/>
          </p:nvPr>
        </p:nvSpPr>
        <p:spPr/>
        <p:txBody>
          <a:bodyPr/>
          <a:lstStyle/>
          <a:p>
            <a:r>
              <a:rPr lang="en-US" dirty="0"/>
              <a:t>The “Failure” Question</a:t>
            </a:r>
          </a:p>
        </p:txBody>
      </p:sp>
      <p:sp>
        <p:nvSpPr>
          <p:cNvPr id="3" name="Content Placeholder 2">
            <a:extLst>
              <a:ext uri="{FF2B5EF4-FFF2-40B4-BE49-F238E27FC236}">
                <a16:creationId xmlns:a16="http://schemas.microsoft.com/office/drawing/2014/main" id="{E24B8BAC-5BE4-48EC-A3F2-84F07FAAFFA5}"/>
              </a:ext>
            </a:extLst>
          </p:cNvPr>
          <p:cNvSpPr>
            <a:spLocks noGrp="1"/>
          </p:cNvSpPr>
          <p:nvPr>
            <p:ph sz="half" idx="1"/>
          </p:nvPr>
        </p:nvSpPr>
        <p:spPr>
          <a:xfrm>
            <a:off x="677334" y="1626919"/>
            <a:ext cx="4184035" cy="4728724"/>
          </a:xfrm>
        </p:spPr>
        <p:txBody>
          <a:bodyPr>
            <a:normAutofit lnSpcReduction="10000"/>
          </a:bodyPr>
          <a:lstStyle/>
          <a:p>
            <a:pPr lvl="0">
              <a:buClr>
                <a:srgbClr val="4472C4"/>
              </a:buClr>
            </a:pPr>
            <a:r>
              <a:rPr lang="en-US" sz="2400" dirty="0">
                <a:solidFill>
                  <a:prstClr val="black">
                    <a:lumMod val="75000"/>
                    <a:lumOff val="25000"/>
                  </a:prstClr>
                </a:solidFill>
              </a:rPr>
              <a:t>Identify some scenarios where the outcome could have been better</a:t>
            </a:r>
          </a:p>
          <a:p>
            <a:pPr lvl="0">
              <a:buClr>
                <a:srgbClr val="4472C4"/>
              </a:buClr>
            </a:pPr>
            <a:r>
              <a:rPr lang="en-US" sz="2400" dirty="0">
                <a:solidFill>
                  <a:prstClr val="black">
                    <a:lumMod val="75000"/>
                    <a:lumOff val="25000"/>
                  </a:prstClr>
                </a:solidFill>
              </a:rPr>
              <a:t>Choose situations where you took responsibility for your failure, learned from it, and took steps to avoid recurrences of similar failures</a:t>
            </a:r>
          </a:p>
          <a:p>
            <a:pPr lvl="0">
              <a:buClr>
                <a:srgbClr val="4472C4"/>
              </a:buClr>
            </a:pPr>
            <a:r>
              <a:rPr lang="en-US" sz="2400" dirty="0">
                <a:solidFill>
                  <a:prstClr val="black">
                    <a:lumMod val="75000"/>
                    <a:lumOff val="25000"/>
                  </a:prstClr>
                </a:solidFill>
              </a:rPr>
              <a:t>Be able to describe the strategy you followed and how it impacted subsequent successes </a:t>
            </a:r>
          </a:p>
          <a:p>
            <a:endParaRPr lang="en-US" dirty="0"/>
          </a:p>
        </p:txBody>
      </p:sp>
      <p:sp>
        <p:nvSpPr>
          <p:cNvPr id="4" name="Content Placeholder 3">
            <a:extLst>
              <a:ext uri="{FF2B5EF4-FFF2-40B4-BE49-F238E27FC236}">
                <a16:creationId xmlns:a16="http://schemas.microsoft.com/office/drawing/2014/main" id="{09F92381-5CA3-4AED-9178-8D1F5D5FE06E}"/>
              </a:ext>
            </a:extLst>
          </p:cNvPr>
          <p:cNvSpPr>
            <a:spLocks noGrp="1"/>
          </p:cNvSpPr>
          <p:nvPr>
            <p:ph sz="half" idx="2"/>
          </p:nvPr>
        </p:nvSpPr>
        <p:spPr>
          <a:xfrm>
            <a:off x="5089970" y="1626920"/>
            <a:ext cx="4184034" cy="4728724"/>
          </a:xfrm>
        </p:spPr>
        <p:txBody>
          <a:bodyPr>
            <a:normAutofit lnSpcReduction="10000"/>
          </a:bodyPr>
          <a:lstStyle/>
          <a:p>
            <a:pPr marL="457200" lvl="0" indent="-457200">
              <a:buClr>
                <a:srgbClr val="4472C4"/>
              </a:buClr>
              <a:buFont typeface="+mj-lt"/>
              <a:buAutoNum type="arabicPeriod"/>
            </a:pPr>
            <a:r>
              <a:rPr lang="en-US" sz="2800" b="1" dirty="0">
                <a:solidFill>
                  <a:prstClr val="black">
                    <a:lumMod val="75000"/>
                    <a:lumOff val="25000"/>
                  </a:prstClr>
                </a:solidFill>
              </a:rPr>
              <a:t>Pick a Real Failure</a:t>
            </a:r>
          </a:p>
          <a:p>
            <a:pPr marL="457200" lvl="0" indent="-457200">
              <a:buClr>
                <a:srgbClr val="4472C4"/>
              </a:buClr>
              <a:buFont typeface="+mj-lt"/>
              <a:buAutoNum type="arabicPeriod"/>
            </a:pPr>
            <a:r>
              <a:rPr lang="en-US" sz="2800" b="1" dirty="0">
                <a:solidFill>
                  <a:prstClr val="black">
                    <a:lumMod val="75000"/>
                    <a:lumOff val="25000"/>
                  </a:prstClr>
                </a:solidFill>
              </a:rPr>
              <a:t>Define Failure in Your Own Words</a:t>
            </a:r>
          </a:p>
          <a:p>
            <a:pPr marL="457200" lvl="0" indent="-457200">
              <a:buClr>
                <a:srgbClr val="4472C4"/>
              </a:buClr>
              <a:buFont typeface="+mj-lt"/>
              <a:buAutoNum type="arabicPeriod"/>
            </a:pPr>
            <a:r>
              <a:rPr lang="en-US" sz="2800" b="1" dirty="0">
                <a:solidFill>
                  <a:prstClr val="black">
                    <a:lumMod val="75000"/>
                    <a:lumOff val="25000"/>
                  </a:prstClr>
                </a:solidFill>
              </a:rPr>
              <a:t>Tell Your Story</a:t>
            </a:r>
          </a:p>
          <a:p>
            <a:pPr marL="457200" lvl="0" indent="-457200">
              <a:buClr>
                <a:srgbClr val="4472C4"/>
              </a:buClr>
              <a:buFont typeface="+mj-lt"/>
              <a:buAutoNum type="arabicPeriod"/>
            </a:pPr>
            <a:r>
              <a:rPr lang="en-US" sz="2800" b="1" dirty="0">
                <a:solidFill>
                  <a:prstClr val="black">
                    <a:lumMod val="75000"/>
                    <a:lumOff val="25000"/>
                  </a:prstClr>
                </a:solidFill>
              </a:rPr>
              <a:t>Share What You Learned</a:t>
            </a:r>
          </a:p>
          <a:p>
            <a:endParaRPr lang="en-US" sz="2400" dirty="0"/>
          </a:p>
        </p:txBody>
      </p:sp>
      <p:pic>
        <p:nvPicPr>
          <p:cNvPr id="5" name="Picture 4">
            <a:extLst>
              <a:ext uri="{FF2B5EF4-FFF2-40B4-BE49-F238E27FC236}">
                <a16:creationId xmlns:a16="http://schemas.microsoft.com/office/drawing/2014/main" id="{9502470B-8F8A-4595-BACF-B2FF81076E6D}"/>
              </a:ext>
            </a:extLst>
          </p:cNvPr>
          <p:cNvPicPr>
            <a:picLocks noChangeAspect="1"/>
          </p:cNvPicPr>
          <p:nvPr/>
        </p:nvPicPr>
        <p:blipFill>
          <a:blip r:embed="rId3"/>
          <a:stretch>
            <a:fillRect/>
          </a:stretch>
        </p:blipFill>
        <p:spPr>
          <a:xfrm>
            <a:off x="8542865" y="3429000"/>
            <a:ext cx="2971801" cy="3271909"/>
          </a:xfrm>
          <a:prstGeom prst="rect">
            <a:avLst/>
          </a:prstGeom>
        </p:spPr>
      </p:pic>
    </p:spTree>
    <p:extLst>
      <p:ext uri="{BB962C8B-B14F-4D97-AF65-F5344CB8AC3E}">
        <p14:creationId xmlns:p14="http://schemas.microsoft.com/office/powerpoint/2010/main" val="1427280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67327-5B65-41C9-9BC2-B54C6D254989}"/>
              </a:ext>
            </a:extLst>
          </p:cNvPr>
          <p:cNvSpPr>
            <a:spLocks noGrp="1"/>
          </p:cNvSpPr>
          <p:nvPr>
            <p:ph type="title"/>
          </p:nvPr>
        </p:nvSpPr>
        <p:spPr/>
        <p:txBody>
          <a:bodyPr/>
          <a:lstStyle/>
          <a:p>
            <a:r>
              <a:rPr lang="en-US" dirty="0"/>
              <a:t>The Salary Question</a:t>
            </a:r>
          </a:p>
        </p:txBody>
      </p:sp>
      <p:sp>
        <p:nvSpPr>
          <p:cNvPr id="3" name="Content Placeholder 2">
            <a:extLst>
              <a:ext uri="{FF2B5EF4-FFF2-40B4-BE49-F238E27FC236}">
                <a16:creationId xmlns:a16="http://schemas.microsoft.com/office/drawing/2014/main" id="{3E8D7C58-54C8-4F9D-A2AA-C63429D924EA}"/>
              </a:ext>
            </a:extLst>
          </p:cNvPr>
          <p:cNvSpPr>
            <a:spLocks noGrp="1"/>
          </p:cNvSpPr>
          <p:nvPr>
            <p:ph sz="half" idx="1"/>
          </p:nvPr>
        </p:nvSpPr>
        <p:spPr>
          <a:xfrm>
            <a:off x="677333" y="1447800"/>
            <a:ext cx="5452705" cy="4593561"/>
          </a:xfrm>
        </p:spPr>
        <p:txBody>
          <a:bodyPr>
            <a:normAutofit lnSpcReduction="10000"/>
          </a:bodyPr>
          <a:lstStyle/>
          <a:p>
            <a:r>
              <a:rPr lang="en-US" sz="2400" dirty="0"/>
              <a:t>Do Your Research</a:t>
            </a:r>
          </a:p>
          <a:p>
            <a:r>
              <a:rPr lang="en-US" sz="2400" dirty="0"/>
              <a:t>Evaluate What the Position Is Worth to You Given Your Overall Criteria for an Ideal Job</a:t>
            </a:r>
          </a:p>
          <a:p>
            <a:r>
              <a:rPr lang="en-US" sz="2400" dirty="0"/>
              <a:t>Provide a Range</a:t>
            </a:r>
          </a:p>
          <a:p>
            <a:r>
              <a:rPr lang="en-US" sz="2400" dirty="0"/>
              <a:t>Keep Your Cost of Living Needs in Mind</a:t>
            </a:r>
          </a:p>
          <a:p>
            <a:r>
              <a:rPr lang="en-US" sz="2400" dirty="0"/>
              <a:t>Get Information From the Interviewer</a:t>
            </a:r>
          </a:p>
          <a:p>
            <a:r>
              <a:rPr lang="en-US" sz="2400" dirty="0"/>
              <a:t>Honesty Is the Best Policy</a:t>
            </a:r>
          </a:p>
          <a:p>
            <a:pPr lvl="0">
              <a:buClr>
                <a:srgbClr val="4472C4"/>
              </a:buClr>
            </a:pPr>
            <a:r>
              <a:rPr lang="en-US" sz="2200" dirty="0">
                <a:solidFill>
                  <a:prstClr val="black">
                    <a:lumMod val="75000"/>
                    <a:lumOff val="25000"/>
                  </a:prstClr>
                </a:solidFill>
              </a:rPr>
              <a:t>Play It Coy</a:t>
            </a:r>
          </a:p>
          <a:p>
            <a:endParaRPr lang="en-US" sz="2400" dirty="0"/>
          </a:p>
        </p:txBody>
      </p:sp>
      <p:pic>
        <p:nvPicPr>
          <p:cNvPr id="6" name="Content Placeholder 5">
            <a:extLst>
              <a:ext uri="{FF2B5EF4-FFF2-40B4-BE49-F238E27FC236}">
                <a16:creationId xmlns:a16="http://schemas.microsoft.com/office/drawing/2014/main" id="{46C04446-6851-4889-BB5E-3FC4437AB863}"/>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429265" y="1685575"/>
            <a:ext cx="3143963" cy="3881437"/>
          </a:xfrm>
        </p:spPr>
      </p:pic>
      <p:sp>
        <p:nvSpPr>
          <p:cNvPr id="7" name="TextBox 6">
            <a:extLst>
              <a:ext uri="{FF2B5EF4-FFF2-40B4-BE49-F238E27FC236}">
                <a16:creationId xmlns:a16="http://schemas.microsoft.com/office/drawing/2014/main" id="{E5F697EE-2932-48B5-A608-6ADDA24AFAED}"/>
              </a:ext>
            </a:extLst>
          </p:cNvPr>
          <p:cNvSpPr txBox="1"/>
          <p:nvPr/>
        </p:nvSpPr>
        <p:spPr>
          <a:xfrm>
            <a:off x="6429265" y="5567012"/>
            <a:ext cx="3143963" cy="369332"/>
          </a:xfrm>
          <a:prstGeom prst="rect">
            <a:avLst/>
          </a:prstGeom>
          <a:noFill/>
        </p:spPr>
        <p:txBody>
          <a:bodyPr wrap="square" rtlCol="0">
            <a:spAutoFit/>
          </a:bodyPr>
          <a:lstStyle/>
          <a:p>
            <a:r>
              <a:rPr lang="en-US" sz="900">
                <a:hlinkClick r:id="rId4" tooltip="http://www.flickr.com/photos/kylemacdonald/5341665045/"/>
              </a:rPr>
              <a:t>This Photo</a:t>
            </a:r>
            <a:r>
              <a:rPr lang="en-US" sz="900"/>
              <a:t> by Unknown Author is licensed under </a:t>
            </a:r>
            <a:r>
              <a:rPr lang="en-US" sz="900">
                <a:hlinkClick r:id="rId5" tooltip="https://creativecommons.org/licenses/by-nc/3.0/"/>
              </a:rPr>
              <a:t>CC BY-NC</a:t>
            </a:r>
            <a:endParaRPr lang="en-US" sz="900"/>
          </a:p>
        </p:txBody>
      </p:sp>
    </p:spTree>
    <p:extLst>
      <p:ext uri="{BB962C8B-B14F-4D97-AF65-F5344CB8AC3E}">
        <p14:creationId xmlns:p14="http://schemas.microsoft.com/office/powerpoint/2010/main" val="360906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453E-C11F-48AB-AB21-996B036BEFFA}"/>
              </a:ext>
            </a:extLst>
          </p:cNvPr>
          <p:cNvSpPr>
            <a:spLocks noGrp="1"/>
          </p:cNvSpPr>
          <p:nvPr>
            <p:ph type="title"/>
          </p:nvPr>
        </p:nvSpPr>
        <p:spPr>
          <a:xfrm>
            <a:off x="5128325" y="336467"/>
            <a:ext cx="3737268" cy="803876"/>
          </a:xfrm>
        </p:spPr>
        <p:txBody>
          <a:bodyPr vert="horz" lIns="91440" tIns="45720" rIns="91440" bIns="45720" rtlCol="0" anchor="t">
            <a:normAutofit/>
          </a:bodyPr>
          <a:lstStyle/>
          <a:p>
            <a:r>
              <a:rPr lang="en-US" dirty="0"/>
              <a:t>Ready to Rock</a:t>
            </a:r>
          </a:p>
        </p:txBody>
      </p:sp>
      <p:sp>
        <p:nvSpPr>
          <p:cNvPr id="3" name="Content Placeholder 2">
            <a:extLst>
              <a:ext uri="{FF2B5EF4-FFF2-40B4-BE49-F238E27FC236}">
                <a16:creationId xmlns:a16="http://schemas.microsoft.com/office/drawing/2014/main" id="{8E1BF6DB-608C-404E-8083-8A88E79C8A38}"/>
              </a:ext>
            </a:extLst>
          </p:cNvPr>
          <p:cNvSpPr>
            <a:spLocks noGrp="1"/>
          </p:cNvSpPr>
          <p:nvPr>
            <p:ph sz="half" idx="1"/>
          </p:nvPr>
        </p:nvSpPr>
        <p:spPr>
          <a:xfrm>
            <a:off x="4821382" y="1543792"/>
            <a:ext cx="4813163" cy="4845133"/>
          </a:xfrm>
        </p:spPr>
        <p:txBody>
          <a:bodyPr vert="horz" lIns="91440" tIns="45720" rIns="91440" bIns="45720" rtlCol="0">
            <a:normAutofit fontScale="77500" lnSpcReduction="20000"/>
          </a:bodyPr>
          <a:lstStyle/>
          <a:p>
            <a:pPr>
              <a:buFont typeface="Wingdings" panose="05000000000000000000" pitchFamily="2" charset="2"/>
              <a:buChar char="q"/>
            </a:pPr>
            <a:r>
              <a:rPr lang="en-US" sz="2800" dirty="0"/>
              <a:t>Get Your Interview Outfit Ready</a:t>
            </a:r>
          </a:p>
          <a:p>
            <a:pPr>
              <a:buFont typeface="Wingdings" panose="05000000000000000000" pitchFamily="2" charset="2"/>
              <a:buChar char="q"/>
            </a:pPr>
            <a:r>
              <a:rPr lang="en-US" sz="2800" dirty="0"/>
              <a:t>Analyze the Job Posting</a:t>
            </a:r>
          </a:p>
          <a:p>
            <a:pPr>
              <a:buFont typeface="Wingdings" panose="05000000000000000000" pitchFamily="2" charset="2"/>
              <a:buChar char="q"/>
            </a:pPr>
            <a:r>
              <a:rPr lang="en-US" sz="2800" dirty="0"/>
              <a:t>Check Out the Company</a:t>
            </a:r>
          </a:p>
          <a:p>
            <a:pPr>
              <a:buFont typeface="Wingdings" panose="05000000000000000000" pitchFamily="2" charset="2"/>
              <a:buChar char="q"/>
            </a:pPr>
            <a:r>
              <a:rPr lang="en-US" sz="2800" dirty="0"/>
              <a:t>Connect With Your Company Contacts</a:t>
            </a:r>
          </a:p>
          <a:p>
            <a:pPr>
              <a:buFont typeface="Wingdings" panose="05000000000000000000" pitchFamily="2" charset="2"/>
              <a:buChar char="q"/>
            </a:pPr>
            <a:r>
              <a:rPr lang="en-US" sz="2800" dirty="0"/>
              <a:t>Practice Answering Interview Questions</a:t>
            </a:r>
          </a:p>
          <a:p>
            <a:pPr>
              <a:buFont typeface="Wingdings" panose="05000000000000000000" pitchFamily="2" charset="2"/>
              <a:buChar char="q"/>
            </a:pPr>
            <a:r>
              <a:rPr lang="en-US" sz="2800" dirty="0"/>
              <a:t>Work on Your Interview Technique</a:t>
            </a:r>
          </a:p>
          <a:p>
            <a:pPr>
              <a:buFont typeface="Wingdings" panose="05000000000000000000" pitchFamily="2" charset="2"/>
              <a:buChar char="q"/>
            </a:pPr>
            <a:r>
              <a:rPr lang="en-US" sz="2800" dirty="0"/>
              <a:t>Brush Up on Interview Etiquette</a:t>
            </a:r>
          </a:p>
          <a:p>
            <a:pPr>
              <a:buFont typeface="Wingdings" panose="05000000000000000000" pitchFamily="2" charset="2"/>
              <a:buChar char="q"/>
            </a:pPr>
            <a:r>
              <a:rPr lang="en-US" sz="2800" dirty="0"/>
              <a:t>Get Directions and Arrange Transportation</a:t>
            </a:r>
          </a:p>
          <a:p>
            <a:pPr>
              <a:buFont typeface="Wingdings" panose="05000000000000000000" pitchFamily="2" charset="2"/>
              <a:buChar char="q"/>
            </a:pPr>
            <a:r>
              <a:rPr lang="en-US" sz="2800" dirty="0"/>
              <a:t>Bring the Right Things</a:t>
            </a:r>
          </a:p>
          <a:p>
            <a:endParaRPr lang="en-US" dirty="0"/>
          </a:p>
        </p:txBody>
      </p:sp>
      <p:sp>
        <p:nvSpPr>
          <p:cNvPr id="7" name="TextBox 6">
            <a:extLst>
              <a:ext uri="{FF2B5EF4-FFF2-40B4-BE49-F238E27FC236}">
                <a16:creationId xmlns:a16="http://schemas.microsoft.com/office/drawing/2014/main" id="{F26A172E-F9E2-4F45-AAE5-822C2D77E36E}"/>
              </a:ext>
            </a:extLst>
          </p:cNvPr>
          <p:cNvSpPr txBox="1"/>
          <p:nvPr/>
        </p:nvSpPr>
        <p:spPr>
          <a:xfrm>
            <a:off x="210405" y="6657945"/>
            <a:ext cx="268695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basicblogtips.com/blog-writing-checklist.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pic>
        <p:nvPicPr>
          <p:cNvPr id="5" name="Picture 4">
            <a:extLst>
              <a:ext uri="{FF2B5EF4-FFF2-40B4-BE49-F238E27FC236}">
                <a16:creationId xmlns:a16="http://schemas.microsoft.com/office/drawing/2014/main" id="{16CE0AFD-E3ED-4898-9AA6-1FFE92F8E528}"/>
              </a:ext>
            </a:extLst>
          </p:cNvPr>
          <p:cNvPicPr>
            <a:picLocks noChangeAspect="1"/>
          </p:cNvPicPr>
          <p:nvPr/>
        </p:nvPicPr>
        <p:blipFill>
          <a:blip r:embed="rId5"/>
          <a:stretch>
            <a:fillRect/>
          </a:stretch>
        </p:blipFill>
        <p:spPr>
          <a:xfrm>
            <a:off x="317482" y="0"/>
            <a:ext cx="4183463" cy="6657945"/>
          </a:xfrm>
          <a:prstGeom prst="rect">
            <a:avLst/>
          </a:prstGeom>
        </p:spPr>
      </p:pic>
    </p:spTree>
    <p:extLst>
      <p:ext uri="{BB962C8B-B14F-4D97-AF65-F5344CB8AC3E}">
        <p14:creationId xmlns:p14="http://schemas.microsoft.com/office/powerpoint/2010/main" val="1493850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2627E-806B-47C7-BF1C-C34999228330}"/>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dirty="0"/>
              <a:t>Questions?  Comments?</a:t>
            </a:r>
          </a:p>
        </p:txBody>
      </p:sp>
      <p:pic>
        <p:nvPicPr>
          <p:cNvPr id="7" name="Content Placeholder 6">
            <a:extLst>
              <a:ext uri="{FF2B5EF4-FFF2-40B4-BE49-F238E27FC236}">
                <a16:creationId xmlns:a16="http://schemas.microsoft.com/office/drawing/2014/main" id="{3D97581C-3490-4CAA-9FC8-CA7CEDB2BAA9}"/>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l="13362"/>
          <a:stretch/>
        </p:blipFill>
        <p:spPr>
          <a:xfrm>
            <a:off x="4269854" y="160866"/>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8" name="TextBox 7">
            <a:extLst>
              <a:ext uri="{FF2B5EF4-FFF2-40B4-BE49-F238E27FC236}">
                <a16:creationId xmlns:a16="http://schemas.microsoft.com/office/drawing/2014/main" id="{13C96936-5F87-4E18-9BCF-501F78147EBB}"/>
              </a:ext>
            </a:extLst>
          </p:cNvPr>
          <p:cNvSpPr txBox="1"/>
          <p:nvPr/>
        </p:nvSpPr>
        <p:spPr>
          <a:xfrm>
            <a:off x="9665347" y="6657945"/>
            <a:ext cx="252665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eethestia.blogspot.com/2012/04/just-got-tagged-with-45-questions-about.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881329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44405-0BE3-4460-BDDE-A54C0F191FFE}"/>
              </a:ext>
            </a:extLst>
          </p:cNvPr>
          <p:cNvSpPr>
            <a:spLocks noGrp="1"/>
          </p:cNvSpPr>
          <p:nvPr>
            <p:ph type="title"/>
          </p:nvPr>
        </p:nvSpPr>
        <p:spPr>
          <a:xfrm>
            <a:off x="677334" y="304800"/>
            <a:ext cx="8596668" cy="579120"/>
          </a:xfrm>
        </p:spPr>
        <p:txBody>
          <a:bodyPr>
            <a:normAutofit fontScale="90000"/>
          </a:bodyPr>
          <a:lstStyle/>
          <a:p>
            <a:r>
              <a:rPr lang="en-US" dirty="0"/>
              <a:t>Resources</a:t>
            </a:r>
          </a:p>
        </p:txBody>
      </p:sp>
      <p:pic>
        <p:nvPicPr>
          <p:cNvPr id="2049" name="Picture 1" descr="cleardot">
            <a:extLst>
              <a:ext uri="{FF2B5EF4-FFF2-40B4-BE49-F238E27FC236}">
                <a16:creationId xmlns:a16="http://schemas.microsoft.com/office/drawing/2014/main" id="{3A09A5A4-6F31-4E27-9303-EC50A4320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7948803-9F5C-4998-9895-9516299B7920}"/>
              </a:ext>
            </a:extLst>
          </p:cNvPr>
          <p:cNvSpPr/>
          <p:nvPr/>
        </p:nvSpPr>
        <p:spPr>
          <a:xfrm>
            <a:off x="463974" y="952762"/>
            <a:ext cx="9045786" cy="5539593"/>
          </a:xfrm>
          <a:prstGeom prst="rect">
            <a:avLst/>
          </a:prstGeom>
        </p:spPr>
        <p:txBody>
          <a:bodyPr wrap="square">
            <a:spAutoFit/>
          </a:bodyPr>
          <a:lstStyle/>
          <a:p>
            <a:pPr>
              <a:lnSpc>
                <a:spcPct val="115000"/>
              </a:lnSpc>
              <a:spcAft>
                <a:spcPts val="1000"/>
              </a:spcAft>
            </a:pPr>
            <a:r>
              <a:rPr lang="en-US" sz="1400" u="sng" dirty="0">
                <a:solidFill>
                  <a:schemeClr val="accent1"/>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https://www.glassdoor.com/blog/7-research-job-interview/</a:t>
            </a:r>
            <a:endParaRPr lang="en-US"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400" u="sng" dirty="0">
                <a:solidFill>
                  <a:schemeClr val="accent1"/>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https://www.thebalancecareers.com/tips-for-researching-companies-before-job-interviews-2061319</a:t>
            </a:r>
            <a:endParaRPr lang="en-US" sz="14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400" u="sng" dirty="0">
                <a:solidFill>
                  <a:schemeClr val="accent1"/>
                </a:solidFill>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https://www.themuse.com/advice/the-ultimate-guide-to-researching-a-company-preinterview</a:t>
            </a:r>
            <a:endParaRPr lang="en-US" sz="14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400" u="sng" dirty="0">
                <a:solidFill>
                  <a:schemeClr val="accent1"/>
                </a:solidFill>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https://www.thebalancecareers.com/types-of-job-and-employment-related-interviews-2061343</a:t>
            </a:r>
            <a:endParaRPr lang="en-US" sz="14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400" u="sng" dirty="0">
                <a:solidFill>
                  <a:schemeClr val="accent1"/>
                </a:solidFill>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https://www.thebalancecareers.com/phone-interview-questions-and-answers-2061217</a:t>
            </a:r>
            <a:endParaRPr lang="en-US" sz="14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400" u="sng" dirty="0">
                <a:solidFill>
                  <a:schemeClr val="accent1"/>
                </a:solidFill>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https://biginterview.com/blog/2011/08/best-questions-to-ask-end-interview.html</a:t>
            </a:r>
            <a:endParaRPr lang="en-US" sz="14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400" u="sng" dirty="0">
                <a:solidFill>
                  <a:schemeClr val="accent1"/>
                </a:solidFill>
                <a:latin typeface="Calibri" panose="020F050202020403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https://www.glassdoor.com/blog/questions-ask-an-interviewer/</a:t>
            </a:r>
            <a:endParaRPr lang="en-US" sz="14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400" u="sng" dirty="0">
                <a:solidFill>
                  <a:schemeClr val="accent1"/>
                </a:solidFill>
                <a:latin typeface="Calibri" panose="020F0502020204030204" pitchFamily="34" charset="0"/>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https://www.glassdoor.com/blog/the-45-questions-you-should-ask-in-every-job-interview/</a:t>
            </a:r>
            <a:endParaRPr lang="en-US" sz="14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400" u="sng" dirty="0">
                <a:solidFill>
                  <a:schemeClr val="accent1"/>
                </a:solidFill>
                <a:latin typeface="Calibri" panose="020F0502020204030204" pitchFamily="34" charset="0"/>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https://www.thebalancecareers.com/job-interview-question-how-do-you-handle-failure-2061141</a:t>
            </a:r>
            <a:endParaRPr lang="en-US" sz="14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400" u="sng" dirty="0">
                <a:solidFill>
                  <a:schemeClr val="accent1"/>
                </a:solidFill>
                <a:latin typeface="Calibri" panose="020F0502020204030204" pitchFamily="34" charset="0"/>
                <a:ea typeface="Calibri" panose="020F050202020403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https://www.thebalancecareers.com/job-interview-questions-and-answers-2061204</a:t>
            </a:r>
            <a:endParaRPr lang="en-US" sz="14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400" u="sng" dirty="0">
                <a:solidFill>
                  <a:schemeClr val="accent1"/>
                </a:solidFill>
                <a:latin typeface="Calibri" panose="020F0502020204030204" pitchFamily="34" charset="0"/>
                <a:ea typeface="Calibri" panose="020F0502020204030204" pitchFamily="34" charset="0"/>
                <a:cs typeface="Times New Roman" panose="02020603050405020304" pitchFamily="18" charset="0"/>
                <a:hlinkClick r:id="rId13">
                  <a:extLst>
                    <a:ext uri="{A12FA001-AC4F-418D-AE19-62706E023703}">
                      <ahyp:hlinkClr xmlns:ahyp="http://schemas.microsoft.com/office/drawing/2018/hyperlinkcolor" val="tx"/>
                    </a:ext>
                  </a:extLst>
                </a:hlinkClick>
              </a:rPr>
              <a:t>https://www.themuse.com/advice/4-steps-for-answering-tell-me-about-a-time-you-failed</a:t>
            </a:r>
            <a:endParaRPr lang="en-US" sz="14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400" u="sng" dirty="0">
                <a:solidFill>
                  <a:schemeClr val="accent1"/>
                </a:solidFill>
                <a:latin typeface="Calibri" panose="020F0502020204030204" pitchFamily="34" charset="0"/>
                <a:ea typeface="Calibri" panose="020F0502020204030204" pitchFamily="34" charset="0"/>
                <a:cs typeface="Times New Roman" panose="02020603050405020304" pitchFamily="18" charset="0"/>
                <a:hlinkClick r:id="rId14">
                  <a:extLst>
                    <a:ext uri="{A12FA001-AC4F-418D-AE19-62706E023703}">
                      <ahyp:hlinkClr xmlns:ahyp="http://schemas.microsoft.com/office/drawing/2018/hyperlinkcolor" val="tx"/>
                    </a:ext>
                  </a:extLst>
                </a:hlinkClick>
              </a:rPr>
              <a:t>https://www.thebalancecareers.com/job-interview-checklist-2059829</a:t>
            </a:r>
            <a:endParaRPr lang="en-US" sz="1400" u="sng"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400" dirty="0">
                <a:solidFill>
                  <a:schemeClr val="accent1"/>
                </a:solidFill>
                <a:latin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https://www.thebalancecareers.com/how-to-answer-job-interview-questions-about-salary-2061281</a:t>
            </a:r>
            <a:endParaRPr lang="en-US" sz="1400" dirty="0">
              <a:solidFill>
                <a:schemeClr val="accent1"/>
              </a:solidFill>
              <a:latin typeface="Calibri" panose="020F0502020204030204" pitchFamily="34" charset="0"/>
              <a:cs typeface="Calibri" panose="020F0502020204030204" pitchFamily="34" charset="0"/>
            </a:endParaRPr>
          </a:p>
          <a:p>
            <a:pPr>
              <a:lnSpc>
                <a:spcPct val="115000"/>
              </a:lnSpc>
              <a:spcAft>
                <a:spcPts val="1000"/>
              </a:spcAft>
            </a:pPr>
            <a:r>
              <a:rPr lang="en-US" sz="1400" dirty="0">
                <a:solidFill>
                  <a:schemeClr val="accent1"/>
                </a:solidFill>
                <a:hlinkClick r:id="rId16">
                  <a:extLst>
                    <a:ext uri="{A12FA001-AC4F-418D-AE19-62706E023703}">
                      <ahyp:hlinkClr xmlns:ahyp="http://schemas.microsoft.com/office/drawing/2018/hyperlinkcolor" val="tx"/>
                    </a:ext>
                  </a:extLst>
                </a:hlinkClick>
              </a:rPr>
              <a:t>https://www.themuse.com/advice/a-simple-formula-for-answering-tell-me-about-yourself</a:t>
            </a:r>
            <a:endParaRPr lang="en-US" sz="14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536496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65F57-1BA2-4CE3-9AB4-8B5925922795}"/>
              </a:ext>
            </a:extLst>
          </p:cNvPr>
          <p:cNvSpPr>
            <a:spLocks noGrp="1"/>
          </p:cNvSpPr>
          <p:nvPr>
            <p:ph type="title"/>
          </p:nvPr>
        </p:nvSpPr>
        <p:spPr/>
        <p:txBody>
          <a:bodyPr anchor="t">
            <a:normAutofit/>
          </a:bodyPr>
          <a:lstStyle/>
          <a:p>
            <a:r>
              <a:rPr lang="en-US" dirty="0"/>
              <a:t>Roadmap</a:t>
            </a:r>
          </a:p>
        </p:txBody>
      </p:sp>
      <p:sp>
        <p:nvSpPr>
          <p:cNvPr id="3" name="Content Placeholder 2">
            <a:extLst>
              <a:ext uri="{FF2B5EF4-FFF2-40B4-BE49-F238E27FC236}">
                <a16:creationId xmlns:a16="http://schemas.microsoft.com/office/drawing/2014/main" id="{B6BDB9C4-D96E-4730-A189-F256A75BA806}"/>
              </a:ext>
            </a:extLst>
          </p:cNvPr>
          <p:cNvSpPr>
            <a:spLocks noGrp="1"/>
          </p:cNvSpPr>
          <p:nvPr>
            <p:ph idx="1"/>
          </p:nvPr>
        </p:nvSpPr>
        <p:spPr>
          <a:xfrm>
            <a:off x="6336287" y="1357313"/>
            <a:ext cx="3307776" cy="4684049"/>
          </a:xfrm>
        </p:spPr>
        <p:txBody>
          <a:bodyPr>
            <a:normAutofit/>
          </a:bodyPr>
          <a:lstStyle/>
          <a:p>
            <a:r>
              <a:rPr lang="en-US" sz="2400" dirty="0"/>
              <a:t>Introductions and Expectations</a:t>
            </a:r>
          </a:p>
          <a:p>
            <a:r>
              <a:rPr lang="en-US" sz="2400" dirty="0"/>
              <a:t>Types of Interviews</a:t>
            </a:r>
          </a:p>
          <a:p>
            <a:r>
              <a:rPr lang="en-US" sz="2400" dirty="0"/>
              <a:t>Company Research Tips</a:t>
            </a:r>
          </a:p>
          <a:p>
            <a:r>
              <a:rPr lang="en-US" sz="2400" dirty="0"/>
              <a:t>Questions to Ask</a:t>
            </a:r>
          </a:p>
          <a:p>
            <a:r>
              <a:rPr lang="en-US" sz="2400" dirty="0"/>
              <a:t>Answering  ‘Difficult’ Questions</a:t>
            </a:r>
          </a:p>
        </p:txBody>
      </p:sp>
      <p:pic>
        <p:nvPicPr>
          <p:cNvPr id="5" name="Picture 4">
            <a:extLst>
              <a:ext uri="{FF2B5EF4-FFF2-40B4-BE49-F238E27FC236}">
                <a16:creationId xmlns:a16="http://schemas.microsoft.com/office/drawing/2014/main" id="{207729C3-F1F9-4865-9B2A-1E49E2A3A5B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4793" r="36664" b="1"/>
          <a:stretch/>
        </p:blipFill>
        <p:spPr>
          <a:xfrm>
            <a:off x="677334" y="2159331"/>
            <a:ext cx="5423429" cy="3882362"/>
          </a:xfrm>
          <a:prstGeom prst="rect">
            <a:avLst/>
          </a:prstGeom>
        </p:spPr>
      </p:pic>
    </p:spTree>
    <p:extLst>
      <p:ext uri="{BB962C8B-B14F-4D97-AF65-F5344CB8AC3E}">
        <p14:creationId xmlns:p14="http://schemas.microsoft.com/office/powerpoint/2010/main" val="973839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0EC7-E7DB-4366-8743-7ABABE5D13EF}"/>
              </a:ext>
            </a:extLst>
          </p:cNvPr>
          <p:cNvSpPr>
            <a:spLocks noGrp="1"/>
          </p:cNvSpPr>
          <p:nvPr>
            <p:ph type="title"/>
          </p:nvPr>
        </p:nvSpPr>
        <p:spPr>
          <a:xfrm>
            <a:off x="119770" y="1100107"/>
            <a:ext cx="6141154" cy="5557838"/>
          </a:xfrm>
        </p:spPr>
        <p:txBody>
          <a:bodyPr vert="horz" lIns="91440" tIns="45720" rIns="91440" bIns="45720" rtlCol="0" anchor="b">
            <a:normAutofit fontScale="90000"/>
          </a:bodyPr>
          <a:lstStyle/>
          <a:p>
            <a:pPr algn="ctr">
              <a:lnSpc>
                <a:spcPct val="90000"/>
              </a:lnSpc>
            </a:pPr>
            <a:r>
              <a:rPr lang="en-US" sz="4000" dirty="0"/>
              <a:t>Preparation = Confidence</a:t>
            </a:r>
            <a:br>
              <a:rPr lang="en-US" sz="4000" dirty="0"/>
            </a:br>
            <a:br>
              <a:rPr lang="en-US" sz="4000" dirty="0"/>
            </a:br>
            <a:r>
              <a:rPr lang="en-US" sz="4000" dirty="0"/>
              <a:t>Prepare for </a:t>
            </a:r>
            <a:r>
              <a:rPr lang="en-US" sz="4000" b="1" i="1" dirty="0"/>
              <a:t>2 way </a:t>
            </a:r>
            <a:r>
              <a:rPr lang="en-US" sz="4000" dirty="0"/>
              <a:t>information sharing</a:t>
            </a:r>
            <a:br>
              <a:rPr lang="en-US" sz="4000" dirty="0"/>
            </a:br>
            <a:br>
              <a:rPr lang="en-US" sz="4000" dirty="0"/>
            </a:br>
            <a:r>
              <a:rPr lang="en-US" sz="4000" dirty="0"/>
              <a:t>Learn everything you can during all interactions</a:t>
            </a:r>
            <a:br>
              <a:rPr lang="en-US" sz="4000" dirty="0"/>
            </a:br>
            <a:br>
              <a:rPr lang="en-US" sz="4000" dirty="0"/>
            </a:br>
            <a:br>
              <a:rPr lang="en-US" sz="4000" dirty="0"/>
            </a:br>
            <a:br>
              <a:rPr lang="en-US" sz="4000" dirty="0"/>
            </a:br>
            <a:endParaRPr lang="en-US" sz="4000" dirty="0"/>
          </a:p>
        </p:txBody>
      </p:sp>
      <p:pic>
        <p:nvPicPr>
          <p:cNvPr id="11" name="Content Placeholder 6">
            <a:extLst>
              <a:ext uri="{FF2B5EF4-FFF2-40B4-BE49-F238E27FC236}">
                <a16:creationId xmlns:a16="http://schemas.microsoft.com/office/drawing/2014/main" id="{8EF65004-5A76-4193-A010-68081E20F94C}"/>
              </a:ext>
            </a:extLst>
          </p:cNvPr>
          <p:cNvPicPr>
            <a:picLocks noGrp="1" noChangeAspect="1"/>
          </p:cNvPicPr>
          <p:nvPr>
            <p:ph sz="half" idx="1"/>
          </p:nvPr>
        </p:nvPicPr>
        <p:blipFill rotWithShape="1">
          <a:blip r:embed="rId2">
            <a:extLst>
              <a:ext uri="{837473B0-CC2E-450A-ABE3-18F120FF3D39}">
                <a1611:picAttrSrcUrl xmlns:a1611="http://schemas.microsoft.com/office/drawing/2016/11/main" r:id="rId3"/>
              </a:ext>
            </a:extLst>
          </a:blip>
          <a:srcRect l="4371" r="4720" b="12801"/>
          <a:stretch/>
        </p:blipFill>
        <p:spPr>
          <a:xfrm>
            <a:off x="5700712" y="728663"/>
            <a:ext cx="5822421" cy="5666155"/>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8" name="TextBox 7">
            <a:extLst>
              <a:ext uri="{FF2B5EF4-FFF2-40B4-BE49-F238E27FC236}">
                <a16:creationId xmlns:a16="http://schemas.microsoft.com/office/drawing/2014/main" id="{B140083E-CAAF-462A-B0AC-2A7512A45752}"/>
              </a:ext>
            </a:extLst>
          </p:cNvPr>
          <p:cNvSpPr txBox="1"/>
          <p:nvPr/>
        </p:nvSpPr>
        <p:spPr>
          <a:xfrm>
            <a:off x="9795190" y="6657945"/>
            <a:ext cx="239681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blocs.xtec.cat/comunicat/2011/10/10/eines-tic/">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3490144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E6008-EABE-4EE3-9BEE-5014D7BAC85B}"/>
              </a:ext>
            </a:extLst>
          </p:cNvPr>
          <p:cNvSpPr>
            <a:spLocks noGrp="1"/>
          </p:cNvSpPr>
          <p:nvPr>
            <p:ph type="title"/>
          </p:nvPr>
        </p:nvSpPr>
        <p:spPr/>
        <p:txBody>
          <a:bodyPr/>
          <a:lstStyle/>
          <a:p>
            <a:r>
              <a:rPr lang="en-US" dirty="0"/>
              <a:t>Typical Interviewing Sequence</a:t>
            </a:r>
          </a:p>
        </p:txBody>
      </p:sp>
      <p:sp>
        <p:nvSpPr>
          <p:cNvPr id="4" name="Content Placeholder 3">
            <a:extLst>
              <a:ext uri="{FF2B5EF4-FFF2-40B4-BE49-F238E27FC236}">
                <a16:creationId xmlns:a16="http://schemas.microsoft.com/office/drawing/2014/main" id="{F2BFC5AE-0525-468F-99F9-9C11FF587A7E}"/>
              </a:ext>
            </a:extLst>
          </p:cNvPr>
          <p:cNvSpPr>
            <a:spLocks noGrp="1"/>
          </p:cNvSpPr>
          <p:nvPr>
            <p:ph sz="half" idx="2"/>
          </p:nvPr>
        </p:nvSpPr>
        <p:spPr>
          <a:xfrm>
            <a:off x="5618607" y="1343378"/>
            <a:ext cx="4184034" cy="4583221"/>
          </a:xfrm>
        </p:spPr>
        <p:txBody>
          <a:bodyPr>
            <a:normAutofit/>
          </a:bodyPr>
          <a:lstStyle/>
          <a:p>
            <a:endParaRPr lang="en-US" sz="2400" dirty="0"/>
          </a:p>
          <a:p>
            <a:endParaRPr lang="en-US" dirty="0"/>
          </a:p>
        </p:txBody>
      </p:sp>
      <p:graphicFrame>
        <p:nvGraphicFramePr>
          <p:cNvPr id="17" name="Content Placeholder 16">
            <a:extLst>
              <a:ext uri="{FF2B5EF4-FFF2-40B4-BE49-F238E27FC236}">
                <a16:creationId xmlns:a16="http://schemas.microsoft.com/office/drawing/2014/main" id="{4940D42B-C212-4F9C-8715-321E55E60608}"/>
              </a:ext>
            </a:extLst>
          </p:cNvPr>
          <p:cNvGraphicFramePr>
            <a:graphicFrameLocks noGrp="1"/>
          </p:cNvGraphicFramePr>
          <p:nvPr>
            <p:ph sz="half" idx="1"/>
            <p:extLst>
              <p:ext uri="{D42A27DB-BD31-4B8C-83A1-F6EECF244321}">
                <p14:modId xmlns:p14="http://schemas.microsoft.com/office/powerpoint/2010/main" val="1946086814"/>
              </p:ext>
            </p:extLst>
          </p:nvPr>
        </p:nvGraphicFramePr>
        <p:xfrm>
          <a:off x="528636" y="1628775"/>
          <a:ext cx="8745365" cy="5031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6903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5BAC0-C8EB-4CBE-9076-CA3B9720DC7A}"/>
              </a:ext>
            </a:extLst>
          </p:cNvPr>
          <p:cNvSpPr>
            <a:spLocks noGrp="1"/>
          </p:cNvSpPr>
          <p:nvPr>
            <p:ph type="title"/>
          </p:nvPr>
        </p:nvSpPr>
        <p:spPr>
          <a:xfrm>
            <a:off x="520172" y="514924"/>
            <a:ext cx="3854528" cy="1278466"/>
          </a:xfrm>
        </p:spPr>
        <p:txBody>
          <a:bodyPr anchor="ctr">
            <a:normAutofit/>
          </a:bodyPr>
          <a:lstStyle/>
          <a:p>
            <a:r>
              <a:rPr lang="en-US" sz="3100" dirty="0"/>
              <a:t> Interview Types</a:t>
            </a:r>
          </a:p>
        </p:txBody>
      </p:sp>
      <p:sp>
        <p:nvSpPr>
          <p:cNvPr id="10" name="Content Placeholder 9">
            <a:extLst>
              <a:ext uri="{FF2B5EF4-FFF2-40B4-BE49-F238E27FC236}">
                <a16:creationId xmlns:a16="http://schemas.microsoft.com/office/drawing/2014/main" id="{DE9D91DB-92AD-4028-9C87-FB2AE906C524}"/>
              </a:ext>
            </a:extLst>
          </p:cNvPr>
          <p:cNvSpPr>
            <a:spLocks noGrp="1"/>
          </p:cNvSpPr>
          <p:nvPr>
            <p:ph idx="1"/>
          </p:nvPr>
        </p:nvSpPr>
        <p:spPr/>
        <p:txBody>
          <a:bodyPr/>
          <a:lstStyle/>
          <a:p>
            <a:endParaRPr lang="en-US" dirty="0"/>
          </a:p>
          <a:p>
            <a:endParaRPr lang="en-US" dirty="0"/>
          </a:p>
        </p:txBody>
      </p:sp>
      <p:sp>
        <p:nvSpPr>
          <p:cNvPr id="11" name="Text Placeholder 10">
            <a:extLst>
              <a:ext uri="{FF2B5EF4-FFF2-40B4-BE49-F238E27FC236}">
                <a16:creationId xmlns:a16="http://schemas.microsoft.com/office/drawing/2014/main" id="{D39360BD-45DA-437B-BF36-D184FEFA2A14}"/>
              </a:ext>
            </a:extLst>
          </p:cNvPr>
          <p:cNvSpPr>
            <a:spLocks noGrp="1"/>
          </p:cNvSpPr>
          <p:nvPr>
            <p:ph type="body" sz="half" idx="2"/>
          </p:nvPr>
        </p:nvSpPr>
        <p:spPr>
          <a:xfrm>
            <a:off x="677334" y="2157413"/>
            <a:ext cx="3854528" cy="4185662"/>
          </a:xfrm>
        </p:spPr>
        <p:txBody>
          <a:bodyPr>
            <a:normAutofit lnSpcReduction="10000"/>
          </a:bodyPr>
          <a:lstStyle/>
          <a:p>
            <a:pPr algn="ctr"/>
            <a:r>
              <a:rPr lang="en-US" sz="2800" dirty="0"/>
              <a:t>Behavioral</a:t>
            </a:r>
          </a:p>
          <a:p>
            <a:pPr algn="ctr"/>
            <a:r>
              <a:rPr lang="en-US" sz="2800" dirty="0"/>
              <a:t>Panel</a:t>
            </a:r>
          </a:p>
          <a:p>
            <a:pPr algn="ctr"/>
            <a:r>
              <a:rPr lang="en-US" sz="2800" dirty="0"/>
              <a:t>Video</a:t>
            </a:r>
          </a:p>
          <a:p>
            <a:pPr algn="ctr"/>
            <a:r>
              <a:rPr lang="en-US" sz="2800" dirty="0"/>
              <a:t>Lunch/Dinner</a:t>
            </a:r>
          </a:p>
          <a:p>
            <a:pPr algn="ctr"/>
            <a:r>
              <a:rPr lang="en-US" sz="2800" dirty="0"/>
              <a:t>Off-Site</a:t>
            </a:r>
          </a:p>
          <a:p>
            <a:pPr algn="ctr"/>
            <a:r>
              <a:rPr lang="en-US" sz="2800" dirty="0"/>
              <a:t>On the Spot</a:t>
            </a:r>
          </a:p>
          <a:p>
            <a:pPr algn="ctr"/>
            <a:r>
              <a:rPr lang="en-US" sz="2800" dirty="0"/>
              <a:t>Case</a:t>
            </a:r>
          </a:p>
          <a:p>
            <a:pPr algn="ctr"/>
            <a:r>
              <a:rPr lang="en-US" sz="2800" dirty="0"/>
              <a:t>Group</a:t>
            </a:r>
          </a:p>
          <a:p>
            <a:endParaRPr lang="en-US" dirty="0"/>
          </a:p>
        </p:txBody>
      </p:sp>
      <p:pic>
        <p:nvPicPr>
          <p:cNvPr id="16" name="Picture 15">
            <a:extLst>
              <a:ext uri="{FF2B5EF4-FFF2-40B4-BE49-F238E27FC236}">
                <a16:creationId xmlns:a16="http://schemas.microsoft.com/office/drawing/2014/main" id="{EAFB3F8D-AE78-469C-92E3-F379BCF0565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531862" y="1336169"/>
            <a:ext cx="6096000" cy="4185661"/>
          </a:xfrm>
          <a:prstGeom prst="rect">
            <a:avLst/>
          </a:prstGeom>
        </p:spPr>
      </p:pic>
    </p:spTree>
    <p:extLst>
      <p:ext uri="{BB962C8B-B14F-4D97-AF65-F5344CB8AC3E}">
        <p14:creationId xmlns:p14="http://schemas.microsoft.com/office/powerpoint/2010/main" val="3186925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F9EB4B-9A98-48BB-A24C-153C41C4BECD}"/>
              </a:ext>
            </a:extLst>
          </p:cNvPr>
          <p:cNvSpPr>
            <a:spLocks noGrp="1"/>
          </p:cNvSpPr>
          <p:nvPr>
            <p:ph type="title"/>
          </p:nvPr>
        </p:nvSpPr>
        <p:spPr/>
        <p:txBody>
          <a:bodyPr>
            <a:normAutofit/>
          </a:bodyPr>
          <a:lstStyle/>
          <a:p>
            <a:r>
              <a:rPr lang="en-US" dirty="0"/>
              <a:t>Preparation</a:t>
            </a:r>
          </a:p>
        </p:txBody>
      </p:sp>
      <p:graphicFrame>
        <p:nvGraphicFramePr>
          <p:cNvPr id="9" name="Content Placeholder 6">
            <a:extLst>
              <a:ext uri="{FF2B5EF4-FFF2-40B4-BE49-F238E27FC236}">
                <a16:creationId xmlns:a16="http://schemas.microsoft.com/office/drawing/2014/main" id="{731436BA-46BA-4770-B726-3D21F1638062}"/>
              </a:ext>
            </a:extLst>
          </p:cNvPr>
          <p:cNvGraphicFramePr>
            <a:graphicFrameLocks noGrp="1"/>
          </p:cNvGraphicFramePr>
          <p:nvPr>
            <p:ph idx="1"/>
            <p:extLst>
              <p:ext uri="{D42A27DB-BD31-4B8C-83A1-F6EECF244321}">
                <p14:modId xmlns:p14="http://schemas.microsoft.com/office/powerpoint/2010/main" val="3629348801"/>
              </p:ext>
            </p:extLst>
          </p:nvPr>
        </p:nvGraphicFramePr>
        <p:xfrm>
          <a:off x="677863" y="1385888"/>
          <a:ext cx="9180512" cy="5200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6357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BB5EB4-73C0-46C5-AB35-D4FE4182709D}"/>
              </a:ext>
            </a:extLst>
          </p:cNvPr>
          <p:cNvSpPr>
            <a:spLocks noGrp="1"/>
          </p:cNvSpPr>
          <p:nvPr>
            <p:ph type="title"/>
          </p:nvPr>
        </p:nvSpPr>
        <p:spPr/>
        <p:txBody>
          <a:bodyPr/>
          <a:lstStyle/>
          <a:p>
            <a:r>
              <a:rPr lang="en-US" dirty="0"/>
              <a:t>Company Research Suggestions</a:t>
            </a:r>
          </a:p>
        </p:txBody>
      </p:sp>
      <p:sp>
        <p:nvSpPr>
          <p:cNvPr id="5" name="Content Placeholder 4">
            <a:extLst>
              <a:ext uri="{FF2B5EF4-FFF2-40B4-BE49-F238E27FC236}">
                <a16:creationId xmlns:a16="http://schemas.microsoft.com/office/drawing/2014/main" id="{C8154434-BF70-4725-9D3D-F5C85A0D3F4F}"/>
              </a:ext>
            </a:extLst>
          </p:cNvPr>
          <p:cNvSpPr>
            <a:spLocks noGrp="1"/>
          </p:cNvSpPr>
          <p:nvPr>
            <p:ph idx="1"/>
          </p:nvPr>
        </p:nvSpPr>
        <p:spPr>
          <a:xfrm>
            <a:off x="479214" y="1402081"/>
            <a:ext cx="8596668" cy="4364962"/>
          </a:xfrm>
        </p:spPr>
        <p:txBody>
          <a:bodyPr>
            <a:normAutofit fontScale="92500"/>
          </a:bodyPr>
          <a:lstStyle/>
          <a:p>
            <a:endParaRPr lang="en-US" dirty="0"/>
          </a:p>
          <a:p>
            <a:r>
              <a:rPr lang="en-US" sz="3900" dirty="0"/>
              <a:t>Know the Company’s Strong Suit(s)</a:t>
            </a:r>
          </a:p>
          <a:p>
            <a:r>
              <a:rPr lang="en-US" sz="3900" dirty="0"/>
              <a:t>Check out Financial Health</a:t>
            </a:r>
          </a:p>
          <a:p>
            <a:r>
              <a:rPr lang="en-US" sz="3900" dirty="0"/>
              <a:t>Company and Community Interaction</a:t>
            </a:r>
          </a:p>
          <a:p>
            <a:r>
              <a:rPr lang="en-US" sz="3900" dirty="0"/>
              <a:t>Learn Company Culture</a:t>
            </a:r>
          </a:p>
          <a:p>
            <a:r>
              <a:rPr lang="en-US" sz="3900" dirty="0"/>
              <a:t>Read Up on the Field and Competitors</a:t>
            </a:r>
          </a:p>
          <a:p>
            <a:pPr marL="0" indent="0">
              <a:buNone/>
            </a:pPr>
            <a:endParaRPr lang="en-US" sz="4000" dirty="0"/>
          </a:p>
        </p:txBody>
      </p:sp>
      <p:sp>
        <p:nvSpPr>
          <p:cNvPr id="2" name="Content Placeholder 1">
            <a:extLst>
              <a:ext uri="{FF2B5EF4-FFF2-40B4-BE49-F238E27FC236}">
                <a16:creationId xmlns:a16="http://schemas.microsoft.com/office/drawing/2014/main" id="{2772B947-E9D5-40A0-BE9E-17ED0AAC203D}"/>
              </a:ext>
            </a:extLst>
          </p:cNvPr>
          <p:cNvSpPr>
            <a:spLocks noGrp="1"/>
          </p:cNvSpPr>
          <p:nvPr>
            <p:ph sz="half" idx="4294967295"/>
          </p:nvPr>
        </p:nvSpPr>
        <p:spPr>
          <a:xfrm>
            <a:off x="8007350" y="2160588"/>
            <a:ext cx="4184650" cy="4087812"/>
          </a:xfrm>
        </p:spPr>
        <p:txBody>
          <a:bodyPr>
            <a:normAutofit/>
          </a:bodyPr>
          <a:lstStyle/>
          <a:p>
            <a:endParaRPr lang="en-US" sz="6000" dirty="0"/>
          </a:p>
          <a:p>
            <a:endParaRPr lang="en-US" dirty="0"/>
          </a:p>
        </p:txBody>
      </p:sp>
      <p:sp>
        <p:nvSpPr>
          <p:cNvPr id="7" name="TextBox 6">
            <a:extLst>
              <a:ext uri="{FF2B5EF4-FFF2-40B4-BE49-F238E27FC236}">
                <a16:creationId xmlns:a16="http://schemas.microsoft.com/office/drawing/2014/main" id="{D9762A54-CA37-488D-9AC1-F00CC0BDF43B}"/>
              </a:ext>
            </a:extLst>
          </p:cNvPr>
          <p:cNvSpPr txBox="1"/>
          <p:nvPr/>
        </p:nvSpPr>
        <p:spPr>
          <a:xfrm>
            <a:off x="8841113" y="6642408"/>
            <a:ext cx="3317240" cy="230832"/>
          </a:xfrm>
          <a:prstGeom prst="rect">
            <a:avLst/>
          </a:prstGeom>
          <a:noFill/>
        </p:spPr>
        <p:txBody>
          <a:bodyPr wrap="square" rtlCol="0">
            <a:spAutoFit/>
          </a:bodyPr>
          <a:lstStyle/>
          <a:p>
            <a:r>
              <a:rPr lang="en-US" sz="900" dirty="0">
                <a:hlinkClick r:id="rId3" tooltip="http://www.paralegalalliance.com/7-steps-to-conduct-rocking-legal-research/#comments"/>
              </a:rPr>
              <a:t>This Photo</a:t>
            </a:r>
            <a:r>
              <a:rPr lang="en-US" sz="900" dirty="0"/>
              <a:t> by Unknown Author is licensed under </a:t>
            </a:r>
            <a:r>
              <a:rPr lang="en-US" sz="900" dirty="0">
                <a:hlinkClick r:id="rId4" tooltip="https://creativecommons.org/licenses/by-nd/3.0/"/>
              </a:rPr>
              <a:t>CC BY-ND</a:t>
            </a:r>
            <a:endParaRPr lang="en-US" sz="900" dirty="0"/>
          </a:p>
        </p:txBody>
      </p:sp>
      <p:pic>
        <p:nvPicPr>
          <p:cNvPr id="9" name="Picture 8">
            <a:extLst>
              <a:ext uri="{FF2B5EF4-FFF2-40B4-BE49-F238E27FC236}">
                <a16:creationId xmlns:a16="http://schemas.microsoft.com/office/drawing/2014/main" id="{F5DF95B6-4708-4727-B225-1A2582637864}"/>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732960" y="4442932"/>
            <a:ext cx="2979826" cy="2374756"/>
          </a:xfrm>
          <a:prstGeom prst="rect">
            <a:avLst/>
          </a:prstGeom>
        </p:spPr>
      </p:pic>
    </p:spTree>
    <p:extLst>
      <p:ext uri="{BB962C8B-B14F-4D97-AF65-F5344CB8AC3E}">
        <p14:creationId xmlns:p14="http://schemas.microsoft.com/office/powerpoint/2010/main" val="3667425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9288A-D86C-4FDE-8D16-5C4170899C53}"/>
              </a:ext>
            </a:extLst>
          </p:cNvPr>
          <p:cNvSpPr>
            <a:spLocks noGrp="1"/>
          </p:cNvSpPr>
          <p:nvPr>
            <p:ph type="title"/>
          </p:nvPr>
        </p:nvSpPr>
        <p:spPr/>
        <p:txBody>
          <a:bodyPr/>
          <a:lstStyle/>
          <a:p>
            <a:r>
              <a:rPr lang="en-US" dirty="0"/>
              <a:t>Why Should You Ask Questions During an Interview?</a:t>
            </a:r>
          </a:p>
        </p:txBody>
      </p:sp>
      <p:pic>
        <p:nvPicPr>
          <p:cNvPr id="14" name="Content Placeholder 13">
            <a:extLst>
              <a:ext uri="{FF2B5EF4-FFF2-40B4-BE49-F238E27FC236}">
                <a16:creationId xmlns:a16="http://schemas.microsoft.com/office/drawing/2014/main" id="{FA043B15-5C0F-4F75-B876-8126497D32CA}"/>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869244" y="2263833"/>
            <a:ext cx="7437613" cy="3880771"/>
          </a:xfrm>
        </p:spPr>
      </p:pic>
      <p:sp>
        <p:nvSpPr>
          <p:cNvPr id="15" name="TextBox 14">
            <a:extLst>
              <a:ext uri="{FF2B5EF4-FFF2-40B4-BE49-F238E27FC236}">
                <a16:creationId xmlns:a16="http://schemas.microsoft.com/office/drawing/2014/main" id="{13078D31-F855-49F8-98FA-F30FF2401E2E}"/>
              </a:ext>
            </a:extLst>
          </p:cNvPr>
          <p:cNvSpPr txBox="1"/>
          <p:nvPr/>
        </p:nvSpPr>
        <p:spPr>
          <a:xfrm>
            <a:off x="5276850" y="5644356"/>
            <a:ext cx="3810000" cy="230832"/>
          </a:xfrm>
          <a:prstGeom prst="rect">
            <a:avLst/>
          </a:prstGeom>
          <a:noFill/>
        </p:spPr>
        <p:txBody>
          <a:bodyPr wrap="square" rtlCol="0">
            <a:spAutoFit/>
          </a:bodyPr>
          <a:lstStyle/>
          <a:p>
            <a:r>
              <a:rPr lang="en-US" sz="900">
                <a:hlinkClick r:id="rId4" tooltip="http://dearlissy.blogspot.com/2012/05/inductive-bible-study-part-2-read.html"/>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2672461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A23E3-B1FB-4089-8274-322C3807AA0A}"/>
              </a:ext>
            </a:extLst>
          </p:cNvPr>
          <p:cNvSpPr>
            <a:spLocks noGrp="1"/>
          </p:cNvSpPr>
          <p:nvPr>
            <p:ph type="title"/>
          </p:nvPr>
        </p:nvSpPr>
        <p:spPr/>
        <p:txBody>
          <a:bodyPr/>
          <a:lstStyle/>
          <a:p>
            <a:r>
              <a:rPr lang="en-US" dirty="0"/>
              <a:t>Ask the Employer….</a:t>
            </a:r>
          </a:p>
        </p:txBody>
      </p:sp>
      <p:sp>
        <p:nvSpPr>
          <p:cNvPr id="3" name="Content Placeholder 2">
            <a:extLst>
              <a:ext uri="{FF2B5EF4-FFF2-40B4-BE49-F238E27FC236}">
                <a16:creationId xmlns:a16="http://schemas.microsoft.com/office/drawing/2014/main" id="{C50F9D80-9216-42B4-B2E8-0E4702E0AECD}"/>
              </a:ext>
            </a:extLst>
          </p:cNvPr>
          <p:cNvSpPr>
            <a:spLocks noGrp="1"/>
          </p:cNvSpPr>
          <p:nvPr>
            <p:ph idx="1"/>
          </p:nvPr>
        </p:nvSpPr>
        <p:spPr>
          <a:xfrm>
            <a:off x="807963" y="1661825"/>
            <a:ext cx="8596668" cy="4111624"/>
          </a:xfrm>
        </p:spPr>
        <p:txBody>
          <a:bodyPr>
            <a:normAutofit lnSpcReduction="10000"/>
          </a:bodyPr>
          <a:lstStyle/>
          <a:p>
            <a:r>
              <a:rPr lang="en-US" sz="2800" dirty="0"/>
              <a:t>What do the day-to-day responsibilities of the role look like?</a:t>
            </a:r>
          </a:p>
          <a:p>
            <a:r>
              <a:rPr lang="en-US" sz="2800" dirty="0"/>
              <a:t>What are the company’s values?  What characteristics do you look for in employees in order to represent those values?</a:t>
            </a:r>
          </a:p>
          <a:p>
            <a:r>
              <a:rPr lang="en-US" sz="2800" dirty="0"/>
              <a:t>What is your favorite part about working at the company?</a:t>
            </a:r>
          </a:p>
          <a:p>
            <a:r>
              <a:rPr lang="en-US" sz="2800" dirty="0"/>
              <a:t>What does success look like in this position, and how do you measure it?</a:t>
            </a:r>
          </a:p>
        </p:txBody>
      </p:sp>
      <p:sp>
        <p:nvSpPr>
          <p:cNvPr id="4" name="Content Placeholder 3">
            <a:extLst>
              <a:ext uri="{FF2B5EF4-FFF2-40B4-BE49-F238E27FC236}">
                <a16:creationId xmlns:a16="http://schemas.microsoft.com/office/drawing/2014/main" id="{7908424E-3119-4FC7-8BE3-892FE459A8DB}"/>
              </a:ext>
            </a:extLst>
          </p:cNvPr>
          <p:cNvSpPr>
            <a:spLocks noGrp="1"/>
          </p:cNvSpPr>
          <p:nvPr>
            <p:ph sz="half" idx="4294967295"/>
          </p:nvPr>
        </p:nvSpPr>
        <p:spPr>
          <a:xfrm>
            <a:off x="8007350" y="2160588"/>
            <a:ext cx="4184650" cy="3881437"/>
          </a:xfrm>
        </p:spPr>
        <p:txBody>
          <a:bodyPr/>
          <a:lstStyle/>
          <a:p>
            <a:pPr>
              <a:buFont typeface="+mj-lt"/>
              <a:buAutoNum type="arabicPeriod"/>
            </a:pPr>
            <a:endParaRPr lang="en-US" dirty="0"/>
          </a:p>
          <a:p>
            <a:pPr>
              <a:buFont typeface="+mj-lt"/>
              <a:buAutoNum type="arabicPeriod"/>
            </a:pPr>
            <a:endParaRPr lang="en-US" dirty="0"/>
          </a:p>
        </p:txBody>
      </p:sp>
    </p:spTree>
    <p:extLst>
      <p:ext uri="{BB962C8B-B14F-4D97-AF65-F5344CB8AC3E}">
        <p14:creationId xmlns:p14="http://schemas.microsoft.com/office/powerpoint/2010/main" val="127621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798</TotalTime>
  <Words>1262</Words>
  <Application>Microsoft Office PowerPoint</Application>
  <PresentationFormat>Widescreen</PresentationFormat>
  <Paragraphs>162</Paragraphs>
  <Slides>16</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Trebuchet MS</vt:lpstr>
      <vt:lpstr>Wingdings</vt:lpstr>
      <vt:lpstr>Wingdings 3</vt:lpstr>
      <vt:lpstr>Facet</vt:lpstr>
      <vt:lpstr>Interviewing 101</vt:lpstr>
      <vt:lpstr>Roadmap</vt:lpstr>
      <vt:lpstr>Preparation = Confidence  Prepare for 2 way information sharing  Learn everything you can during all interactions    </vt:lpstr>
      <vt:lpstr>Typical Interviewing Sequence</vt:lpstr>
      <vt:lpstr> Interview Types</vt:lpstr>
      <vt:lpstr>Preparation</vt:lpstr>
      <vt:lpstr>Company Research Suggestions</vt:lpstr>
      <vt:lpstr>Why Should You Ask Questions During an Interview?</vt:lpstr>
      <vt:lpstr>Ask the Employer….</vt:lpstr>
      <vt:lpstr>More Ask the Employer….</vt:lpstr>
      <vt:lpstr>Tell Me About Yourself….</vt:lpstr>
      <vt:lpstr>The “Failure” Question</vt:lpstr>
      <vt:lpstr>The Salary Question</vt:lpstr>
      <vt:lpstr>Ready to Rock</vt:lpstr>
      <vt:lpstr>Questions?  Comments?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Telling Your Story</dc:title>
  <dc:creator>Joan Malone</dc:creator>
  <cp:lastModifiedBy>Joan Malone</cp:lastModifiedBy>
  <cp:revision>59</cp:revision>
  <dcterms:created xsi:type="dcterms:W3CDTF">2019-03-04T18:03:24Z</dcterms:created>
  <dcterms:modified xsi:type="dcterms:W3CDTF">2019-04-01T19:20:59Z</dcterms:modified>
</cp:coreProperties>
</file>