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jp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87" r:id="rId3"/>
    <p:sldId id="283" r:id="rId4"/>
    <p:sldId id="289" r:id="rId5"/>
    <p:sldId id="286" r:id="rId6"/>
    <p:sldId id="266" r:id="rId7"/>
    <p:sldId id="275" r:id="rId8"/>
    <p:sldId id="276" r:id="rId9"/>
    <p:sldId id="277" r:id="rId10"/>
    <p:sldId id="257" r:id="rId11"/>
    <p:sldId id="285" r:id="rId12"/>
    <p:sldId id="271" r:id="rId13"/>
    <p:sldId id="263" r:id="rId14"/>
    <p:sldId id="260" r:id="rId15"/>
    <p:sldId id="278" r:id="rId16"/>
    <p:sldId id="279" r:id="rId17"/>
    <p:sldId id="280" r:id="rId18"/>
    <p:sldId id="282" r:id="rId19"/>
    <p:sldId id="281" r:id="rId20"/>
    <p:sldId id="290" r:id="rId21"/>
    <p:sldId id="262" r:id="rId22"/>
    <p:sldId id="268" r:id="rId23"/>
    <p:sldId id="261" r:id="rId24"/>
    <p:sldId id="292" r:id="rId25"/>
    <p:sldId id="269" r:id="rId26"/>
    <p:sldId id="270" r:id="rId27"/>
    <p:sldId id="267" r:id="rId28"/>
    <p:sldId id="284" r:id="rId29"/>
    <p:sldId id="273" r:id="rId30"/>
    <p:sldId id="274" r:id="rId31"/>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4558" autoAdjust="0"/>
  </p:normalViewPr>
  <p:slideViewPr>
    <p:cSldViewPr snapToGrid="0">
      <p:cViewPr varScale="1">
        <p:scale>
          <a:sx n="121" d="100"/>
          <a:sy n="121" d="100"/>
        </p:scale>
        <p:origin x="784" y="1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225"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14788" y="0"/>
            <a:ext cx="3070225" cy="469900"/>
          </a:xfrm>
          <a:prstGeom prst="rect">
            <a:avLst/>
          </a:prstGeom>
        </p:spPr>
        <p:txBody>
          <a:bodyPr vert="horz" lIns="91440" tIns="45720" rIns="91440" bIns="45720" rtlCol="0"/>
          <a:lstStyle>
            <a:lvl1pPr algn="r">
              <a:defRPr sz="1200"/>
            </a:lvl1pPr>
          </a:lstStyle>
          <a:p>
            <a:fld id="{98A29393-BC1E-E045-97D3-6B5F9E2863F3}" type="datetimeFigureOut">
              <a:rPr lang="en-US" smtClean="0"/>
              <a:t>7/29/20</a:t>
            </a:fld>
            <a:endParaRPr lang="en-US"/>
          </a:p>
        </p:txBody>
      </p:sp>
      <p:sp>
        <p:nvSpPr>
          <p:cNvPr id="4" name="Slide Image Placeholder 3"/>
          <p:cNvSpPr>
            <a:spLocks noGrp="1" noRot="1" noChangeAspect="1"/>
          </p:cNvSpPr>
          <p:nvPr>
            <p:ph type="sldImg" idx="2"/>
          </p:nvPr>
        </p:nvSpPr>
        <p:spPr>
          <a:xfrm>
            <a:off x="730250" y="1171575"/>
            <a:ext cx="5626100" cy="31638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10088"/>
            <a:ext cx="5670550" cy="36909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700"/>
            <a:ext cx="3070225"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14788" y="8902700"/>
            <a:ext cx="3070225" cy="469900"/>
          </a:xfrm>
          <a:prstGeom prst="rect">
            <a:avLst/>
          </a:prstGeom>
        </p:spPr>
        <p:txBody>
          <a:bodyPr vert="horz" lIns="91440" tIns="45720" rIns="91440" bIns="45720" rtlCol="0" anchor="b"/>
          <a:lstStyle>
            <a:lvl1pPr algn="r">
              <a:defRPr sz="1200"/>
            </a:lvl1pPr>
          </a:lstStyle>
          <a:p>
            <a:fld id="{B4B81D42-FD7F-1346-A96E-95EF614B5CD5}" type="slidenum">
              <a:rPr lang="en-US" smtClean="0"/>
              <a:t>‹#›</a:t>
            </a:fld>
            <a:endParaRPr lang="en-US"/>
          </a:p>
        </p:txBody>
      </p:sp>
    </p:spTree>
    <p:extLst>
      <p:ext uri="{BB962C8B-B14F-4D97-AF65-F5344CB8AC3E}">
        <p14:creationId xmlns:p14="http://schemas.microsoft.com/office/powerpoint/2010/main" val="2975882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4B81D42-FD7F-1346-A96E-95EF614B5CD5}" type="slidenum">
              <a:rPr lang="en-US" smtClean="0"/>
              <a:t>1</a:t>
            </a:fld>
            <a:endParaRPr lang="en-US"/>
          </a:p>
        </p:txBody>
      </p:sp>
    </p:spTree>
    <p:extLst>
      <p:ext uri="{BB962C8B-B14F-4D97-AF65-F5344CB8AC3E}">
        <p14:creationId xmlns:p14="http://schemas.microsoft.com/office/powerpoint/2010/main" val="2033624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534CCE8-7AA8-4C85-9112-3BBEBA5F34EC}" type="datetimeFigureOut">
              <a:rPr lang="en-US" smtClean="0"/>
              <a:t>7/29/20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8183A2-A314-45E2-AEBF-4F4C0E8054D2}" type="slidenum">
              <a:rPr lang="en-US" smtClean="0"/>
              <a:t>‹#›</a:t>
            </a:fld>
            <a:endParaRPr lang="en-US"/>
          </a:p>
        </p:txBody>
      </p:sp>
    </p:spTree>
    <p:extLst>
      <p:ext uri="{BB962C8B-B14F-4D97-AF65-F5344CB8AC3E}">
        <p14:creationId xmlns:p14="http://schemas.microsoft.com/office/powerpoint/2010/main" val="3911444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34CCE8-7AA8-4C85-9112-3BBEBA5F34EC}" type="datetimeFigureOut">
              <a:rPr lang="en-US" smtClean="0"/>
              <a:t>7/29/20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8183A2-A314-45E2-AEBF-4F4C0E8054D2}" type="slidenum">
              <a:rPr lang="en-US" smtClean="0"/>
              <a:t>‹#›</a:t>
            </a:fld>
            <a:endParaRPr lang="en-US"/>
          </a:p>
        </p:txBody>
      </p:sp>
    </p:spTree>
    <p:extLst>
      <p:ext uri="{BB962C8B-B14F-4D97-AF65-F5344CB8AC3E}">
        <p14:creationId xmlns:p14="http://schemas.microsoft.com/office/powerpoint/2010/main" val="1163561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34CCE8-7AA8-4C85-9112-3BBEBA5F34EC}" type="datetimeFigureOut">
              <a:rPr lang="en-US" smtClean="0"/>
              <a:t>7/29/20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8183A2-A314-45E2-AEBF-4F4C0E8054D2}" type="slidenum">
              <a:rPr lang="en-US" smtClean="0"/>
              <a:t>‹#›</a:t>
            </a:fld>
            <a:endParaRPr lang="en-US"/>
          </a:p>
        </p:txBody>
      </p:sp>
    </p:spTree>
    <p:extLst>
      <p:ext uri="{BB962C8B-B14F-4D97-AF65-F5344CB8AC3E}">
        <p14:creationId xmlns:p14="http://schemas.microsoft.com/office/powerpoint/2010/main" val="482719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34CCE8-7AA8-4C85-9112-3BBEBA5F34EC}" type="datetimeFigureOut">
              <a:rPr lang="en-US" smtClean="0"/>
              <a:t>7/29/20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8183A2-A314-45E2-AEBF-4F4C0E8054D2}" type="slidenum">
              <a:rPr lang="en-US" smtClean="0"/>
              <a:t>‹#›</a:t>
            </a:fld>
            <a:endParaRPr lang="en-US"/>
          </a:p>
        </p:txBody>
      </p:sp>
    </p:spTree>
    <p:extLst>
      <p:ext uri="{BB962C8B-B14F-4D97-AF65-F5344CB8AC3E}">
        <p14:creationId xmlns:p14="http://schemas.microsoft.com/office/powerpoint/2010/main" val="994708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34CCE8-7AA8-4C85-9112-3BBEBA5F34EC}" type="datetimeFigureOut">
              <a:rPr lang="en-US" smtClean="0"/>
              <a:t>7/29/20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8183A2-A314-45E2-AEBF-4F4C0E8054D2}" type="slidenum">
              <a:rPr lang="en-US" smtClean="0"/>
              <a:t>‹#›</a:t>
            </a:fld>
            <a:endParaRPr lang="en-US"/>
          </a:p>
        </p:txBody>
      </p:sp>
    </p:spTree>
    <p:extLst>
      <p:ext uri="{BB962C8B-B14F-4D97-AF65-F5344CB8AC3E}">
        <p14:creationId xmlns:p14="http://schemas.microsoft.com/office/powerpoint/2010/main" val="2515486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534CCE8-7AA8-4C85-9112-3BBEBA5F34EC}" type="datetimeFigureOut">
              <a:rPr lang="en-US" smtClean="0"/>
              <a:t>7/29/20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8183A2-A314-45E2-AEBF-4F4C0E8054D2}" type="slidenum">
              <a:rPr lang="en-US" smtClean="0"/>
              <a:t>‹#›</a:t>
            </a:fld>
            <a:endParaRPr lang="en-US"/>
          </a:p>
        </p:txBody>
      </p:sp>
    </p:spTree>
    <p:extLst>
      <p:ext uri="{BB962C8B-B14F-4D97-AF65-F5344CB8AC3E}">
        <p14:creationId xmlns:p14="http://schemas.microsoft.com/office/powerpoint/2010/main" val="405313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534CCE8-7AA8-4C85-9112-3BBEBA5F34EC}" type="datetimeFigureOut">
              <a:rPr lang="en-US" smtClean="0"/>
              <a:t>7/29/20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8183A2-A314-45E2-AEBF-4F4C0E8054D2}" type="slidenum">
              <a:rPr lang="en-US" smtClean="0"/>
              <a:t>‹#›</a:t>
            </a:fld>
            <a:endParaRPr lang="en-US"/>
          </a:p>
        </p:txBody>
      </p:sp>
    </p:spTree>
    <p:extLst>
      <p:ext uri="{BB962C8B-B14F-4D97-AF65-F5344CB8AC3E}">
        <p14:creationId xmlns:p14="http://schemas.microsoft.com/office/powerpoint/2010/main" val="1218534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534CCE8-7AA8-4C85-9112-3BBEBA5F34EC}" type="datetimeFigureOut">
              <a:rPr lang="en-US" smtClean="0"/>
              <a:t>7/29/20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8183A2-A314-45E2-AEBF-4F4C0E8054D2}" type="slidenum">
              <a:rPr lang="en-US" smtClean="0"/>
              <a:t>‹#›</a:t>
            </a:fld>
            <a:endParaRPr lang="en-US"/>
          </a:p>
        </p:txBody>
      </p:sp>
    </p:spTree>
    <p:extLst>
      <p:ext uri="{BB962C8B-B14F-4D97-AF65-F5344CB8AC3E}">
        <p14:creationId xmlns:p14="http://schemas.microsoft.com/office/powerpoint/2010/main" val="1567228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34CCE8-7AA8-4C85-9112-3BBEBA5F34EC}" type="datetimeFigureOut">
              <a:rPr lang="en-US" smtClean="0"/>
              <a:t>7/29/20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8183A2-A314-45E2-AEBF-4F4C0E8054D2}" type="slidenum">
              <a:rPr lang="en-US" smtClean="0"/>
              <a:t>‹#›</a:t>
            </a:fld>
            <a:endParaRPr lang="en-US"/>
          </a:p>
        </p:txBody>
      </p:sp>
    </p:spTree>
    <p:extLst>
      <p:ext uri="{BB962C8B-B14F-4D97-AF65-F5344CB8AC3E}">
        <p14:creationId xmlns:p14="http://schemas.microsoft.com/office/powerpoint/2010/main" val="3346214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34CCE8-7AA8-4C85-9112-3BBEBA5F34EC}" type="datetimeFigureOut">
              <a:rPr lang="en-US" smtClean="0"/>
              <a:t>7/29/20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8183A2-A314-45E2-AEBF-4F4C0E8054D2}" type="slidenum">
              <a:rPr lang="en-US" smtClean="0"/>
              <a:t>‹#›</a:t>
            </a:fld>
            <a:endParaRPr lang="en-US"/>
          </a:p>
        </p:txBody>
      </p:sp>
    </p:spTree>
    <p:extLst>
      <p:ext uri="{BB962C8B-B14F-4D97-AF65-F5344CB8AC3E}">
        <p14:creationId xmlns:p14="http://schemas.microsoft.com/office/powerpoint/2010/main" val="3733672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34CCE8-7AA8-4C85-9112-3BBEBA5F34EC}" type="datetimeFigureOut">
              <a:rPr lang="en-US" smtClean="0"/>
              <a:t>7/29/20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8183A2-A314-45E2-AEBF-4F4C0E8054D2}" type="slidenum">
              <a:rPr lang="en-US" smtClean="0"/>
              <a:t>‹#›</a:t>
            </a:fld>
            <a:endParaRPr lang="en-US"/>
          </a:p>
        </p:txBody>
      </p:sp>
    </p:spTree>
    <p:extLst>
      <p:ext uri="{BB962C8B-B14F-4D97-AF65-F5344CB8AC3E}">
        <p14:creationId xmlns:p14="http://schemas.microsoft.com/office/powerpoint/2010/main" val="2344577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34CCE8-7AA8-4C85-9112-3BBEBA5F34EC}" type="datetimeFigureOut">
              <a:rPr lang="en-US" smtClean="0"/>
              <a:t>7/29/20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8183A2-A314-45E2-AEBF-4F4C0E8054D2}" type="slidenum">
              <a:rPr lang="en-US" smtClean="0"/>
              <a:t>‹#›</a:t>
            </a:fld>
            <a:endParaRPr lang="en-US"/>
          </a:p>
        </p:txBody>
      </p:sp>
    </p:spTree>
    <p:extLst>
      <p:ext uri="{BB962C8B-B14F-4D97-AF65-F5344CB8AC3E}">
        <p14:creationId xmlns:p14="http://schemas.microsoft.com/office/powerpoint/2010/main" val="3995032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8.emf"/></Relationships>
</file>

<file path=ppt/slides/_rels/slide1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0.emf"/></Relationships>
</file>

<file path=ppt/slides/_rels/slide1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Resume Basics</a:t>
            </a:r>
          </a:p>
        </p:txBody>
      </p:sp>
      <p:cxnSp>
        <p:nvCxnSpPr>
          <p:cNvPr id="6" name="Straight Connector 5"/>
          <p:cNvCxnSpPr/>
          <p:nvPr/>
        </p:nvCxnSpPr>
        <p:spPr>
          <a:xfrm flipV="1">
            <a:off x="6036816" y="2689934"/>
            <a:ext cx="186431" cy="106532"/>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198" y="424417"/>
            <a:ext cx="3288701" cy="3153284"/>
          </a:xfrm>
          <a:prstGeom prst="rect">
            <a:avLst/>
          </a:prstGeom>
        </p:spPr>
      </p:pic>
      <p:sp>
        <p:nvSpPr>
          <p:cNvPr id="9" name="TextBox 8"/>
          <p:cNvSpPr txBox="1"/>
          <p:nvPr/>
        </p:nvSpPr>
        <p:spPr>
          <a:xfrm>
            <a:off x="7492753" y="5175682"/>
            <a:ext cx="3702039" cy="1815882"/>
          </a:xfrm>
          <a:prstGeom prst="rect">
            <a:avLst/>
          </a:prstGeom>
          <a:noFill/>
        </p:spPr>
        <p:txBody>
          <a:bodyPr wrap="none" rtlCol="0">
            <a:spAutoFit/>
          </a:bodyPr>
          <a:lstStyle/>
          <a:p>
            <a:r>
              <a:rPr lang="en-US" sz="2800" dirty="0"/>
              <a:t>Ed Landry</a:t>
            </a:r>
          </a:p>
          <a:p>
            <a:r>
              <a:rPr lang="en-US" sz="2800" dirty="0"/>
              <a:t>Founder &amp; Leader</a:t>
            </a:r>
          </a:p>
          <a:p>
            <a:r>
              <a:rPr lang="en-US" sz="2800" dirty="0"/>
              <a:t>Jobs Assistance Ministry</a:t>
            </a:r>
          </a:p>
          <a:p>
            <a:endParaRPr lang="en-US" sz="2800" dirty="0"/>
          </a:p>
        </p:txBody>
      </p:sp>
    </p:spTree>
    <p:extLst>
      <p:ext uri="{BB962C8B-B14F-4D97-AF65-F5344CB8AC3E}">
        <p14:creationId xmlns:p14="http://schemas.microsoft.com/office/powerpoint/2010/main" val="2865749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6548"/>
            <a:ext cx="10515600" cy="1325563"/>
          </a:xfrm>
        </p:spPr>
        <p:txBody>
          <a:bodyPr/>
          <a:lstStyle/>
          <a:p>
            <a:r>
              <a:rPr lang="en-US" dirty="0"/>
              <a:t>Appearance Counts</a:t>
            </a:r>
          </a:p>
        </p:txBody>
      </p:sp>
      <p:sp>
        <p:nvSpPr>
          <p:cNvPr id="3" name="Content Placeholder 2"/>
          <p:cNvSpPr>
            <a:spLocks noGrp="1"/>
          </p:cNvSpPr>
          <p:nvPr>
            <p:ph idx="1"/>
          </p:nvPr>
        </p:nvSpPr>
        <p:spPr>
          <a:xfrm>
            <a:off x="305541" y="1442111"/>
            <a:ext cx="5598109" cy="4351338"/>
          </a:xfrm>
        </p:spPr>
        <p:txBody>
          <a:bodyPr>
            <a:normAutofit fontScale="92500" lnSpcReduction="10000"/>
          </a:bodyPr>
          <a:lstStyle/>
          <a:p>
            <a:r>
              <a:rPr lang="en-US" dirty="0"/>
              <a:t>White space is your friend</a:t>
            </a:r>
          </a:p>
          <a:p>
            <a:r>
              <a:rPr lang="en-US" dirty="0"/>
              <a:t>No mouse print:  10.5 pitch minimum</a:t>
            </a:r>
          </a:p>
          <a:p>
            <a:r>
              <a:rPr lang="en-US" dirty="0"/>
              <a:t>Contemporary fonts:  Calibri, Arial  </a:t>
            </a:r>
          </a:p>
          <a:p>
            <a:r>
              <a:rPr lang="en-US" dirty="0"/>
              <a:t>Wide margins, ideally one inch</a:t>
            </a:r>
          </a:p>
          <a:p>
            <a:r>
              <a:rPr lang="en-US" dirty="0"/>
              <a:t>Space between accomplishments</a:t>
            </a:r>
          </a:p>
          <a:p>
            <a:r>
              <a:rPr lang="en-US" dirty="0"/>
              <a:t>Two pages maximum</a:t>
            </a:r>
          </a:p>
          <a:p>
            <a:r>
              <a:rPr lang="en-US" dirty="0"/>
              <a:t>Consistent formatting</a:t>
            </a:r>
          </a:p>
          <a:p>
            <a:r>
              <a:rPr lang="en-US" dirty="0"/>
              <a:t>No spelling mistakes, typos or </a:t>
            </a:r>
          </a:p>
          <a:p>
            <a:pPr marL="0" indent="0">
              <a:buNone/>
            </a:pPr>
            <a:r>
              <a:rPr lang="en-US" dirty="0"/>
              <a:t>   grammatical errors</a:t>
            </a:r>
          </a:p>
          <a:p>
            <a:pPr lvl="1"/>
            <a:r>
              <a:rPr lang="en-US" dirty="0"/>
              <a:t>Do not rely on spell check only</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6097" y="116548"/>
            <a:ext cx="6279059" cy="6671328"/>
          </a:xfrm>
          <a:prstGeom prst="rect">
            <a:avLst/>
          </a:prstGeom>
        </p:spPr>
      </p:pic>
      <p:sp>
        <p:nvSpPr>
          <p:cNvPr id="5" name="TextBox 4"/>
          <p:cNvSpPr txBox="1"/>
          <p:nvPr/>
        </p:nvSpPr>
        <p:spPr>
          <a:xfrm>
            <a:off x="1667328" y="6122163"/>
            <a:ext cx="5946693" cy="584775"/>
          </a:xfrm>
          <a:prstGeom prst="rect">
            <a:avLst/>
          </a:prstGeom>
          <a:solidFill>
            <a:srgbClr val="0070C0"/>
          </a:solidFill>
          <a:ln>
            <a:solidFill>
              <a:schemeClr val="tx1"/>
            </a:solidFill>
          </a:ln>
        </p:spPr>
        <p:txBody>
          <a:bodyPr wrap="none" rtlCol="0">
            <a:spAutoFit/>
          </a:bodyPr>
          <a:lstStyle/>
          <a:p>
            <a:r>
              <a:rPr lang="en-US" sz="3200" dirty="0">
                <a:solidFill>
                  <a:schemeClr val="bg1"/>
                </a:solidFill>
              </a:rPr>
              <a:t>First Impression Is The Lasting One</a:t>
            </a:r>
          </a:p>
        </p:txBody>
      </p:sp>
    </p:spTree>
    <p:extLst>
      <p:ext uri="{BB962C8B-B14F-4D97-AF65-F5344CB8AC3E}">
        <p14:creationId xmlns:p14="http://schemas.microsoft.com/office/powerpoint/2010/main" val="213720874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
                                            <p:bg/>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Customize?  Multiple Versions?</a:t>
            </a:r>
          </a:p>
        </p:txBody>
      </p:sp>
      <p:sp>
        <p:nvSpPr>
          <p:cNvPr id="3" name="Content Placeholder 2"/>
          <p:cNvSpPr>
            <a:spLocks noGrp="1"/>
          </p:cNvSpPr>
          <p:nvPr>
            <p:ph idx="1"/>
          </p:nvPr>
        </p:nvSpPr>
        <p:spPr/>
        <p:txBody>
          <a:bodyPr/>
          <a:lstStyle/>
          <a:p>
            <a:r>
              <a:rPr lang="en-US" dirty="0"/>
              <a:t>Should I customize my resume for each job application?</a:t>
            </a:r>
          </a:p>
          <a:p>
            <a:r>
              <a:rPr lang="en-US" dirty="0"/>
              <a:t>How many versions of my resume should I have?</a:t>
            </a:r>
          </a:p>
          <a:p>
            <a:r>
              <a:rPr lang="en-US" dirty="0"/>
              <a:t>What if I want to have multiple career objectives with a resume for each?</a:t>
            </a:r>
          </a:p>
          <a:p>
            <a:r>
              <a:rPr lang="en-US" dirty="0"/>
              <a:t>Should I have both a functional and chronological resume?</a:t>
            </a:r>
          </a:p>
          <a:p>
            <a:endParaRPr lang="en-US" dirty="0"/>
          </a:p>
        </p:txBody>
      </p:sp>
    </p:spTree>
    <p:extLst>
      <p:ext uri="{BB962C8B-B14F-4D97-AF65-F5344CB8AC3E}">
        <p14:creationId xmlns:p14="http://schemas.microsoft.com/office/powerpoint/2010/main" val="3805491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62144" y="109469"/>
            <a:ext cx="5321623" cy="6602050"/>
          </a:xfrm>
          <a:prstGeom prst="rect">
            <a:avLst/>
          </a:prstGeom>
          <a:ln>
            <a:solidFill>
              <a:schemeClr val="tx1"/>
            </a:solidFill>
          </a:ln>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46198" y="1367160"/>
            <a:ext cx="6462947" cy="4868754"/>
          </a:xfrm>
          <a:prstGeom prst="rect">
            <a:avLst/>
          </a:prstGeom>
        </p:spPr>
      </p:pic>
    </p:spTree>
    <p:extLst>
      <p:ext uri="{BB962C8B-B14F-4D97-AF65-F5344CB8AC3E}">
        <p14:creationId xmlns:p14="http://schemas.microsoft.com/office/powerpoint/2010/main" val="3988279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112" y="-247427"/>
            <a:ext cx="10515600" cy="1325563"/>
          </a:xfrm>
        </p:spPr>
        <p:txBody>
          <a:bodyPr/>
          <a:lstStyle/>
          <a:p>
            <a:r>
              <a:rPr lang="en-US" dirty="0"/>
              <a:t>Your Identity, “Brand:”   Generic VS Focused</a:t>
            </a:r>
          </a:p>
        </p:txBody>
      </p:sp>
      <p:sp>
        <p:nvSpPr>
          <p:cNvPr id="3" name="Content Placeholder 2"/>
          <p:cNvSpPr>
            <a:spLocks noGrp="1"/>
          </p:cNvSpPr>
          <p:nvPr>
            <p:ph idx="1"/>
          </p:nvPr>
        </p:nvSpPr>
        <p:spPr>
          <a:xfrm>
            <a:off x="864832" y="982245"/>
            <a:ext cx="4683711" cy="4351338"/>
          </a:xfrm>
        </p:spPr>
        <p:txBody>
          <a:bodyPr>
            <a:normAutofit lnSpcReduction="10000"/>
          </a:bodyPr>
          <a:lstStyle/>
          <a:p>
            <a:r>
              <a:rPr lang="en-US" dirty="0"/>
              <a:t>_______ Professional</a:t>
            </a:r>
          </a:p>
          <a:p>
            <a:r>
              <a:rPr lang="en-US" dirty="0"/>
              <a:t>Business analyst</a:t>
            </a:r>
          </a:p>
          <a:p>
            <a:r>
              <a:rPr lang="en-US" dirty="0"/>
              <a:t>HR manager</a:t>
            </a:r>
          </a:p>
          <a:p>
            <a:r>
              <a:rPr lang="en-US" dirty="0"/>
              <a:t>Project leader	</a:t>
            </a:r>
          </a:p>
          <a:p>
            <a:r>
              <a:rPr lang="en-US" dirty="0"/>
              <a:t>Business consultant	</a:t>
            </a:r>
          </a:p>
          <a:p>
            <a:r>
              <a:rPr lang="en-US" dirty="0"/>
              <a:t>Sales and marketing manager</a:t>
            </a:r>
          </a:p>
          <a:p>
            <a:r>
              <a:rPr lang="en-US" dirty="0"/>
              <a:t>IT leader</a:t>
            </a:r>
          </a:p>
          <a:p>
            <a:r>
              <a:rPr lang="en-US" dirty="0"/>
              <a:t>Attorney</a:t>
            </a:r>
          </a:p>
          <a:p>
            <a:r>
              <a:rPr lang="en-US" dirty="0"/>
              <a:t>Trainer</a:t>
            </a:r>
          </a:p>
          <a:p>
            <a:endParaRPr lang="en-US" dirty="0"/>
          </a:p>
          <a:p>
            <a:endParaRPr lang="en-US" dirty="0"/>
          </a:p>
          <a:p>
            <a:endParaRPr lang="en-US" dirty="0"/>
          </a:p>
        </p:txBody>
      </p:sp>
      <p:sp>
        <p:nvSpPr>
          <p:cNvPr id="4" name="Content Placeholder 2"/>
          <p:cNvSpPr txBox="1">
            <a:spLocks/>
          </p:cNvSpPr>
          <p:nvPr/>
        </p:nvSpPr>
        <p:spPr>
          <a:xfrm>
            <a:off x="6352712" y="936088"/>
            <a:ext cx="5463467" cy="503858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Life insurance actuary</a:t>
            </a:r>
          </a:p>
          <a:p>
            <a:r>
              <a:rPr lang="en-US" dirty="0"/>
              <a:t>Cost accountant</a:t>
            </a:r>
          </a:p>
          <a:p>
            <a:r>
              <a:rPr lang="en-US" dirty="0"/>
              <a:t>Tax attorney</a:t>
            </a:r>
          </a:p>
          <a:p>
            <a:r>
              <a:rPr lang="en-US" dirty="0"/>
              <a:t>Treasury analyst</a:t>
            </a:r>
          </a:p>
          <a:p>
            <a:r>
              <a:rPr lang="en-US" dirty="0"/>
              <a:t>IT security consultant</a:t>
            </a:r>
          </a:p>
          <a:p>
            <a:r>
              <a:rPr lang="en-US" dirty="0"/>
              <a:t>Consumer market researcher</a:t>
            </a:r>
          </a:p>
          <a:p>
            <a:r>
              <a:rPr lang="en-US" dirty="0"/>
              <a:t>Bank compliance auditor</a:t>
            </a:r>
          </a:p>
          <a:p>
            <a:r>
              <a:rPr lang="en-US" dirty="0"/>
              <a:t>Commercial loan underwriter</a:t>
            </a:r>
          </a:p>
          <a:p>
            <a:r>
              <a:rPr lang="en-US" dirty="0"/>
              <a:t>Compensation analyst</a:t>
            </a:r>
          </a:p>
          <a:p>
            <a:r>
              <a:rPr lang="en-US" dirty="0"/>
              <a:t>Employee relations ombudsperson</a:t>
            </a:r>
          </a:p>
          <a:p>
            <a:pPr marL="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8" name="TextBox 7"/>
          <p:cNvSpPr txBox="1"/>
          <p:nvPr/>
        </p:nvSpPr>
        <p:spPr>
          <a:xfrm>
            <a:off x="1151762" y="5832628"/>
            <a:ext cx="8624092" cy="584775"/>
          </a:xfrm>
          <a:prstGeom prst="rect">
            <a:avLst/>
          </a:prstGeom>
          <a:solidFill>
            <a:srgbClr val="0070C0"/>
          </a:solidFill>
          <a:ln>
            <a:solidFill>
              <a:schemeClr val="tx1"/>
            </a:solidFill>
          </a:ln>
        </p:spPr>
        <p:txBody>
          <a:bodyPr wrap="none" rtlCol="0">
            <a:spAutoFit/>
          </a:bodyPr>
          <a:lstStyle/>
          <a:p>
            <a:r>
              <a:rPr lang="en-US" sz="3200" dirty="0">
                <a:solidFill>
                  <a:schemeClr val="bg1"/>
                </a:solidFill>
              </a:rPr>
              <a:t>Research the job market and find the right balance</a:t>
            </a:r>
          </a:p>
        </p:txBody>
      </p:sp>
    </p:spTree>
    <p:extLst>
      <p:ext uri="{BB962C8B-B14F-4D97-AF65-F5344CB8AC3E}">
        <p14:creationId xmlns:p14="http://schemas.microsoft.com/office/powerpoint/2010/main" val="371804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4">
                                            <p:txEl>
                                              <p:pRg st="9" end="9"/>
                                            </p:txEl>
                                          </p:spTgt>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8">
                                            <p:bg/>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8"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4025" y="-181355"/>
            <a:ext cx="10515600" cy="1325563"/>
          </a:xfrm>
        </p:spPr>
        <p:txBody>
          <a:bodyPr/>
          <a:lstStyle/>
          <a:p>
            <a:r>
              <a:rPr lang="en-US" dirty="0"/>
              <a:t>Key Words</a:t>
            </a:r>
          </a:p>
        </p:txBody>
      </p:sp>
      <p:sp>
        <p:nvSpPr>
          <p:cNvPr id="3" name="Content Placeholder 2"/>
          <p:cNvSpPr>
            <a:spLocks noGrp="1"/>
          </p:cNvSpPr>
          <p:nvPr>
            <p:ph idx="1"/>
          </p:nvPr>
        </p:nvSpPr>
        <p:spPr>
          <a:xfrm>
            <a:off x="838200" y="1024857"/>
            <a:ext cx="4186561" cy="4351338"/>
          </a:xfrm>
        </p:spPr>
        <p:txBody>
          <a:bodyPr>
            <a:normAutofit fontScale="92500" lnSpcReduction="10000"/>
          </a:bodyPr>
          <a:lstStyle/>
          <a:p>
            <a:pPr marL="0" indent="0" algn="ctr">
              <a:buNone/>
            </a:pPr>
            <a:r>
              <a:rPr lang="en-US" sz="3600" dirty="0"/>
              <a:t>Generic</a:t>
            </a:r>
          </a:p>
          <a:p>
            <a:r>
              <a:rPr lang="en-US" dirty="0"/>
              <a:t>Results-oriented</a:t>
            </a:r>
          </a:p>
          <a:p>
            <a:r>
              <a:rPr lang="en-US" dirty="0"/>
              <a:t>Team Player</a:t>
            </a:r>
          </a:p>
          <a:p>
            <a:r>
              <a:rPr lang="en-US" dirty="0"/>
              <a:t>Analytical</a:t>
            </a:r>
          </a:p>
          <a:p>
            <a:r>
              <a:rPr lang="en-US" dirty="0"/>
              <a:t>Time Management</a:t>
            </a:r>
          </a:p>
          <a:p>
            <a:r>
              <a:rPr lang="en-US" dirty="0"/>
              <a:t>Business Requirements</a:t>
            </a:r>
          </a:p>
          <a:p>
            <a:r>
              <a:rPr lang="en-US" dirty="0"/>
              <a:t>Special Projects</a:t>
            </a:r>
          </a:p>
          <a:p>
            <a:r>
              <a:rPr lang="en-US" dirty="0"/>
              <a:t>Detail Oriented</a:t>
            </a:r>
          </a:p>
          <a:p>
            <a:r>
              <a:rPr lang="en-US" dirty="0"/>
              <a:t>Adaptable</a:t>
            </a:r>
          </a:p>
        </p:txBody>
      </p:sp>
      <p:sp>
        <p:nvSpPr>
          <p:cNvPr id="4" name="Content Placeholder 2"/>
          <p:cNvSpPr txBox="1">
            <a:spLocks/>
          </p:cNvSpPr>
          <p:nvPr/>
        </p:nvSpPr>
        <p:spPr>
          <a:xfrm>
            <a:off x="5771965" y="1051496"/>
            <a:ext cx="5112058"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dirty="0"/>
              <a:t>Specific</a:t>
            </a:r>
          </a:p>
          <a:p>
            <a:r>
              <a:rPr lang="en-US" dirty="0"/>
              <a:t>Certified Black Belt</a:t>
            </a:r>
          </a:p>
          <a:p>
            <a:r>
              <a:rPr lang="en-US" dirty="0"/>
              <a:t>Scrum Master</a:t>
            </a:r>
          </a:p>
          <a:p>
            <a:r>
              <a:rPr lang="en-US" dirty="0"/>
              <a:t>Lean Process Analysis</a:t>
            </a:r>
          </a:p>
          <a:p>
            <a:r>
              <a:rPr lang="en-US" dirty="0"/>
              <a:t>Fluent in German &amp; French</a:t>
            </a:r>
          </a:p>
          <a:p>
            <a:r>
              <a:rPr lang="en-US" dirty="0"/>
              <a:t>Cost Estimating</a:t>
            </a:r>
          </a:p>
          <a:p>
            <a:r>
              <a:rPr lang="en-US" dirty="0"/>
              <a:t>Demographic/Primary Research</a:t>
            </a:r>
          </a:p>
          <a:p>
            <a:r>
              <a:rPr lang="en-US" dirty="0"/>
              <a:t>Monte Carlo Simulation</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p:txBody>
      </p:sp>
      <p:sp>
        <p:nvSpPr>
          <p:cNvPr id="5" name="TextBox 4"/>
          <p:cNvSpPr txBox="1"/>
          <p:nvPr/>
        </p:nvSpPr>
        <p:spPr>
          <a:xfrm>
            <a:off x="1155709" y="5651414"/>
            <a:ext cx="9561789" cy="954107"/>
          </a:xfrm>
          <a:prstGeom prst="rect">
            <a:avLst/>
          </a:prstGeom>
          <a:solidFill>
            <a:srgbClr val="0070C0"/>
          </a:solidFill>
        </p:spPr>
        <p:txBody>
          <a:bodyPr wrap="square" rtlCol="0">
            <a:spAutoFit/>
          </a:bodyPr>
          <a:lstStyle/>
          <a:p>
            <a:r>
              <a:rPr lang="en-US" sz="2800" dirty="0">
                <a:solidFill>
                  <a:schemeClr val="bg1"/>
                </a:solidFill>
              </a:rPr>
              <a:t>When applying for a job,  your resume should include key words from the job posting.    Exact wording, multiple times</a:t>
            </a:r>
          </a:p>
        </p:txBody>
      </p:sp>
      <p:cxnSp>
        <p:nvCxnSpPr>
          <p:cNvPr id="6" name="Straight Connector 5"/>
          <p:cNvCxnSpPr/>
          <p:nvPr/>
        </p:nvCxnSpPr>
        <p:spPr>
          <a:xfrm flipV="1">
            <a:off x="6575394" y="5678053"/>
            <a:ext cx="186431" cy="10653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2822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4">
                                            <p:txEl>
                                              <p:pRg st="7" end="7"/>
                                            </p:txEl>
                                          </p:spTgt>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5">
                                            <p:bg/>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696201" y="6400800"/>
            <a:ext cx="2503081" cy="381000"/>
          </a:xfrm>
        </p:spPr>
        <p:txBody>
          <a:bodyPr/>
          <a:lstStyle/>
          <a:p>
            <a:r>
              <a:rPr lang="en-US" sz="1400" b="1" i="1" dirty="0"/>
              <a:t>Winter HR Consulting, LLC</a:t>
            </a:r>
          </a:p>
        </p:txBody>
      </p:sp>
      <p:pic>
        <p:nvPicPr>
          <p:cNvPr id="3" name="Picture 2"/>
          <p:cNvPicPr>
            <a:picLocks noChangeAspect="1"/>
          </p:cNvPicPr>
          <p:nvPr/>
        </p:nvPicPr>
        <p:blipFill>
          <a:blip r:embed="rId2"/>
          <a:stretch>
            <a:fillRect/>
          </a:stretch>
        </p:blipFill>
        <p:spPr>
          <a:xfrm>
            <a:off x="1676400" y="272374"/>
            <a:ext cx="8839200" cy="6303524"/>
          </a:xfrm>
          <a:prstGeom prst="rect">
            <a:avLst/>
          </a:prstGeom>
        </p:spPr>
      </p:pic>
    </p:spTree>
    <p:extLst>
      <p:ext uri="{BB962C8B-B14F-4D97-AF65-F5344CB8AC3E}">
        <p14:creationId xmlns:p14="http://schemas.microsoft.com/office/powerpoint/2010/main" val="3648517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7696200" y="6407945"/>
            <a:ext cx="2590800" cy="365125"/>
          </a:xfrm>
        </p:spPr>
        <p:txBody>
          <a:bodyPr/>
          <a:lstStyle/>
          <a:p>
            <a:r>
              <a:rPr lang="en-US" sz="1400" b="1" i="1" dirty="0"/>
              <a:t>Winter HR Consulting, LLC</a:t>
            </a:r>
          </a:p>
        </p:txBody>
      </p:sp>
      <p:sp>
        <p:nvSpPr>
          <p:cNvPr id="2" name="Title 1"/>
          <p:cNvSpPr>
            <a:spLocks noGrp="1"/>
          </p:cNvSpPr>
          <p:nvPr>
            <p:ph type="title"/>
          </p:nvPr>
        </p:nvSpPr>
        <p:spPr>
          <a:xfrm flipV="1">
            <a:off x="1981200" y="228600"/>
            <a:ext cx="8229600" cy="46038"/>
          </a:xfrm>
        </p:spPr>
        <p:txBody>
          <a:bodyPr>
            <a:normAutofit fontScale="90000"/>
          </a:bodyPr>
          <a:lstStyle/>
          <a:p>
            <a:r>
              <a:rPr lang="en-US" sz="4800" dirty="0"/>
              <a:t>	</a:t>
            </a:r>
          </a:p>
        </p:txBody>
      </p:sp>
      <p:sp>
        <p:nvSpPr>
          <p:cNvPr id="7" name="TextBox 6"/>
          <p:cNvSpPr txBox="1"/>
          <p:nvPr/>
        </p:nvSpPr>
        <p:spPr>
          <a:xfrm>
            <a:off x="1538857" y="157265"/>
            <a:ext cx="4557143" cy="646331"/>
          </a:xfrm>
          <a:prstGeom prst="rect">
            <a:avLst/>
          </a:prstGeom>
          <a:noFill/>
        </p:spPr>
        <p:txBody>
          <a:bodyPr wrap="square" rtlCol="0">
            <a:spAutoFit/>
          </a:bodyPr>
          <a:lstStyle/>
          <a:p>
            <a:r>
              <a:rPr lang="en-US" sz="3600" dirty="0"/>
              <a:t>Template </a:t>
            </a:r>
          </a:p>
        </p:txBody>
      </p:sp>
      <p:graphicFrame>
        <p:nvGraphicFramePr>
          <p:cNvPr id="6145" name="Object 1"/>
          <p:cNvGraphicFramePr>
            <a:graphicFrameLocks noChangeAspect="1"/>
          </p:cNvGraphicFramePr>
          <p:nvPr>
            <p:extLst>
              <p:ext uri="{D42A27DB-BD31-4B8C-83A1-F6EECF244321}">
                <p14:modId xmlns:p14="http://schemas.microsoft.com/office/powerpoint/2010/main" val="655685468"/>
              </p:ext>
            </p:extLst>
          </p:nvPr>
        </p:nvGraphicFramePr>
        <p:xfrm>
          <a:off x="1666672" y="803595"/>
          <a:ext cx="8686800" cy="5752847"/>
        </p:xfrm>
        <a:graphic>
          <a:graphicData uri="http://schemas.openxmlformats.org/presentationml/2006/ole">
            <mc:AlternateContent xmlns:mc="http://schemas.openxmlformats.org/markup-compatibility/2006">
              <mc:Choice xmlns:v="urn:schemas-microsoft-com:vml" Requires="v">
                <p:oleObj spid="_x0000_s1058" name="Document" r:id="rId3" imgW="6498636" imgH="2748681" progId="Word.Document.12">
                  <p:embed/>
                </p:oleObj>
              </mc:Choice>
              <mc:Fallback>
                <p:oleObj name="Document" r:id="rId3" imgW="6498636" imgH="2748681" progId="Word.Document.1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66672" y="803595"/>
                        <a:ext cx="8686800" cy="5752847"/>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1618661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Winter HR Consulting, LLC</a:t>
            </a:r>
          </a:p>
        </p:txBody>
      </p:sp>
      <p:pic>
        <p:nvPicPr>
          <p:cNvPr id="3" name="Picture 2"/>
          <p:cNvPicPr>
            <a:picLocks noChangeAspect="1"/>
          </p:cNvPicPr>
          <p:nvPr/>
        </p:nvPicPr>
        <p:blipFill>
          <a:blip r:embed="rId2"/>
          <a:stretch>
            <a:fillRect/>
          </a:stretch>
        </p:blipFill>
        <p:spPr>
          <a:xfrm>
            <a:off x="1524001" y="609599"/>
            <a:ext cx="8579859" cy="5586919"/>
          </a:xfrm>
          <a:prstGeom prst="rect">
            <a:avLst/>
          </a:prstGeom>
        </p:spPr>
      </p:pic>
    </p:spTree>
    <p:extLst>
      <p:ext uri="{BB962C8B-B14F-4D97-AF65-F5344CB8AC3E}">
        <p14:creationId xmlns:p14="http://schemas.microsoft.com/office/powerpoint/2010/main" val="1311084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7696200" y="6407945"/>
            <a:ext cx="2590800" cy="365125"/>
          </a:xfrm>
        </p:spPr>
        <p:txBody>
          <a:bodyPr/>
          <a:lstStyle/>
          <a:p>
            <a:r>
              <a:rPr lang="en-US" sz="1400" b="1" i="1" dirty="0"/>
              <a:t>Winter HR Consulting, LLC</a:t>
            </a:r>
          </a:p>
        </p:txBody>
      </p:sp>
      <p:sp>
        <p:nvSpPr>
          <p:cNvPr id="2" name="Title 1"/>
          <p:cNvSpPr>
            <a:spLocks noGrp="1"/>
          </p:cNvSpPr>
          <p:nvPr>
            <p:ph type="title"/>
          </p:nvPr>
        </p:nvSpPr>
        <p:spPr>
          <a:xfrm flipV="1">
            <a:off x="1981200" y="228600"/>
            <a:ext cx="8229600" cy="46038"/>
          </a:xfrm>
        </p:spPr>
        <p:txBody>
          <a:bodyPr>
            <a:normAutofit fontScale="90000"/>
          </a:bodyPr>
          <a:lstStyle/>
          <a:p>
            <a:r>
              <a:rPr lang="en-US" sz="4800" dirty="0"/>
              <a:t>	</a:t>
            </a:r>
          </a:p>
        </p:txBody>
      </p:sp>
      <p:graphicFrame>
        <p:nvGraphicFramePr>
          <p:cNvPr id="28676" name="Object 4"/>
          <p:cNvGraphicFramePr>
            <a:graphicFrameLocks noChangeAspect="1"/>
          </p:cNvGraphicFramePr>
          <p:nvPr>
            <p:extLst>
              <p:ext uri="{D42A27DB-BD31-4B8C-83A1-F6EECF244321}">
                <p14:modId xmlns:p14="http://schemas.microsoft.com/office/powerpoint/2010/main" val="1736652413"/>
              </p:ext>
            </p:extLst>
          </p:nvPr>
        </p:nvGraphicFramePr>
        <p:xfrm>
          <a:off x="1676400" y="1371601"/>
          <a:ext cx="8731548" cy="4270442"/>
        </p:xfrm>
        <a:graphic>
          <a:graphicData uri="http://schemas.openxmlformats.org/presentationml/2006/ole">
            <mc:AlternateContent xmlns:mc="http://schemas.openxmlformats.org/markup-compatibility/2006">
              <mc:Choice xmlns:v="urn:schemas-microsoft-com:vml" Requires="v">
                <p:oleObj spid="_x0000_s2084" name="Document" r:id="rId3" imgW="6498636" imgH="2348132" progId="Word.Document.12">
                  <p:embed/>
                </p:oleObj>
              </mc:Choice>
              <mc:Fallback>
                <p:oleObj name="Document" r:id="rId3" imgW="6498636" imgH="2348132" progId="Word.Document.1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371601"/>
                        <a:ext cx="8731548" cy="4270442"/>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1934686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7696200" y="6407945"/>
            <a:ext cx="2590800" cy="365125"/>
          </a:xfrm>
        </p:spPr>
        <p:txBody>
          <a:bodyPr/>
          <a:lstStyle/>
          <a:p>
            <a:r>
              <a:rPr lang="en-US" sz="1400" b="1" i="1" dirty="0"/>
              <a:t>Winter HR Consulting, LLC</a:t>
            </a:r>
          </a:p>
        </p:txBody>
      </p:sp>
      <p:sp>
        <p:nvSpPr>
          <p:cNvPr id="2" name="Title 1"/>
          <p:cNvSpPr>
            <a:spLocks noGrp="1"/>
          </p:cNvSpPr>
          <p:nvPr>
            <p:ph type="title"/>
          </p:nvPr>
        </p:nvSpPr>
        <p:spPr>
          <a:xfrm flipV="1">
            <a:off x="1981200" y="228600"/>
            <a:ext cx="8229600" cy="46038"/>
          </a:xfrm>
        </p:spPr>
        <p:txBody>
          <a:bodyPr>
            <a:normAutofit fontScale="90000"/>
          </a:bodyPr>
          <a:lstStyle/>
          <a:p>
            <a:r>
              <a:rPr lang="en-US" sz="4800" dirty="0"/>
              <a:t>	</a:t>
            </a:r>
          </a:p>
        </p:txBody>
      </p:sp>
      <p:pic>
        <p:nvPicPr>
          <p:cNvPr id="21506" name="Picture 2"/>
          <p:cNvPicPr>
            <a:picLocks noChangeAspect="1" noChangeArrowheads="1"/>
          </p:cNvPicPr>
          <p:nvPr/>
        </p:nvPicPr>
        <p:blipFill>
          <a:blip r:embed="rId2" cstate="print"/>
          <a:srcRect l="18344" r="18344"/>
          <a:stretch>
            <a:fillRect/>
          </a:stretch>
        </p:blipFill>
        <p:spPr bwMode="auto">
          <a:xfrm>
            <a:off x="2941901" y="1905000"/>
            <a:ext cx="6304651" cy="2266950"/>
          </a:xfrm>
          <a:prstGeom prst="rect">
            <a:avLst/>
          </a:prstGeom>
          <a:noFill/>
          <a:ln w="9525">
            <a:noFill/>
            <a:miter lim="800000"/>
            <a:headEnd/>
            <a:tailEnd/>
          </a:ln>
          <a:effectLst/>
        </p:spPr>
      </p:pic>
      <p:sp>
        <p:nvSpPr>
          <p:cNvPr id="7" name="TextBox 6"/>
          <p:cNvSpPr txBox="1"/>
          <p:nvPr/>
        </p:nvSpPr>
        <p:spPr>
          <a:xfrm>
            <a:off x="1828801" y="381001"/>
            <a:ext cx="4557143" cy="646331"/>
          </a:xfrm>
          <a:prstGeom prst="rect">
            <a:avLst/>
          </a:prstGeom>
          <a:noFill/>
        </p:spPr>
        <p:txBody>
          <a:bodyPr wrap="square" rtlCol="0">
            <a:spAutoFit/>
          </a:bodyPr>
          <a:lstStyle/>
          <a:p>
            <a:r>
              <a:rPr lang="en-US" sz="3600" dirty="0"/>
              <a:t>Template</a:t>
            </a:r>
          </a:p>
        </p:txBody>
      </p:sp>
      <p:sp>
        <p:nvSpPr>
          <p:cNvPr id="6" name="TextBox 5"/>
          <p:cNvSpPr txBox="1"/>
          <p:nvPr/>
        </p:nvSpPr>
        <p:spPr>
          <a:xfrm>
            <a:off x="3195783" y="5366205"/>
            <a:ext cx="6135269" cy="523220"/>
          </a:xfrm>
          <a:prstGeom prst="rect">
            <a:avLst/>
          </a:prstGeom>
          <a:solidFill>
            <a:schemeClr val="accent5">
              <a:lumMod val="75000"/>
            </a:schemeClr>
          </a:solidFill>
        </p:spPr>
        <p:txBody>
          <a:bodyPr wrap="none" rtlCol="0">
            <a:spAutoFit/>
          </a:bodyPr>
          <a:lstStyle/>
          <a:p>
            <a:r>
              <a:rPr lang="en-US" sz="2800" dirty="0">
                <a:solidFill>
                  <a:schemeClr val="bg1"/>
                </a:solidFill>
              </a:rPr>
              <a:t>Do Not Add:     References Upon Request</a:t>
            </a:r>
          </a:p>
        </p:txBody>
      </p:sp>
    </p:spTree>
    <p:extLst>
      <p:ext uri="{BB962C8B-B14F-4D97-AF65-F5344CB8AC3E}">
        <p14:creationId xmlns:p14="http://schemas.microsoft.com/office/powerpoint/2010/main" val="1291018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Ground Rules</a:t>
            </a:r>
          </a:p>
        </p:txBody>
      </p:sp>
      <p:sp>
        <p:nvSpPr>
          <p:cNvPr id="3" name="Content Placeholder 2"/>
          <p:cNvSpPr>
            <a:spLocks noGrp="1"/>
          </p:cNvSpPr>
          <p:nvPr>
            <p:ph idx="1"/>
          </p:nvPr>
        </p:nvSpPr>
        <p:spPr/>
        <p:txBody>
          <a:bodyPr/>
          <a:lstStyle/>
          <a:p>
            <a:r>
              <a:rPr lang="en-US" dirty="0"/>
              <a:t>Willing to listen to and consider all suggestions and advice</a:t>
            </a:r>
          </a:p>
          <a:p>
            <a:r>
              <a:rPr lang="en-US" dirty="0"/>
              <a:t>Take ownership of your resume</a:t>
            </a:r>
          </a:p>
          <a:p>
            <a:r>
              <a:rPr lang="en-US" dirty="0"/>
              <a:t>Confidentiality</a:t>
            </a:r>
          </a:p>
          <a:p>
            <a:r>
              <a:rPr lang="en-US" dirty="0"/>
              <a:t>Participate!  Willing to share and help one another</a:t>
            </a:r>
          </a:p>
          <a:p>
            <a:endParaRPr lang="en-US" dirty="0"/>
          </a:p>
          <a:p>
            <a:endParaRPr lang="en-US" dirty="0"/>
          </a:p>
        </p:txBody>
      </p:sp>
      <p:sp>
        <p:nvSpPr>
          <p:cNvPr id="4" name="TextBox 3"/>
          <p:cNvSpPr txBox="1"/>
          <p:nvPr/>
        </p:nvSpPr>
        <p:spPr>
          <a:xfrm>
            <a:off x="1151762" y="5832628"/>
            <a:ext cx="9028177" cy="584775"/>
          </a:xfrm>
          <a:prstGeom prst="rect">
            <a:avLst/>
          </a:prstGeom>
          <a:solidFill>
            <a:srgbClr val="0070C0"/>
          </a:solidFill>
          <a:ln>
            <a:solidFill>
              <a:schemeClr val="tx1"/>
            </a:solidFill>
          </a:ln>
        </p:spPr>
        <p:txBody>
          <a:bodyPr wrap="none" rtlCol="0">
            <a:spAutoFit/>
          </a:bodyPr>
          <a:lstStyle/>
          <a:p>
            <a:r>
              <a:rPr lang="en-US" sz="3200" dirty="0">
                <a:solidFill>
                  <a:schemeClr val="bg1"/>
                </a:solidFill>
              </a:rPr>
              <a:t>Use The Checklist To Revise and Update Your Resume</a:t>
            </a:r>
          </a:p>
        </p:txBody>
      </p:sp>
    </p:spTree>
    <p:extLst>
      <p:ext uri="{BB962C8B-B14F-4D97-AF65-F5344CB8AC3E}">
        <p14:creationId xmlns:p14="http://schemas.microsoft.com/office/powerpoint/2010/main" val="2712754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Professional Profile</a:t>
            </a:r>
          </a:p>
        </p:txBody>
      </p:sp>
      <p:sp>
        <p:nvSpPr>
          <p:cNvPr id="3" name="Content Placeholder 2"/>
          <p:cNvSpPr>
            <a:spLocks noGrp="1"/>
          </p:cNvSpPr>
          <p:nvPr>
            <p:ph idx="1"/>
          </p:nvPr>
        </p:nvSpPr>
        <p:spPr>
          <a:xfrm>
            <a:off x="838200" y="1494885"/>
            <a:ext cx="10515600" cy="4351338"/>
          </a:xfrm>
        </p:spPr>
        <p:txBody>
          <a:bodyPr/>
          <a:lstStyle/>
          <a:p>
            <a:pPr marL="0" indent="0">
              <a:buNone/>
            </a:pPr>
            <a:r>
              <a:rPr lang="en-US" b="1" dirty="0"/>
              <a:t>Focus On:</a:t>
            </a:r>
          </a:p>
          <a:p>
            <a:r>
              <a:rPr lang="en-US" dirty="0"/>
              <a:t>Qualities that distinguish you:  What makes you “special”</a:t>
            </a:r>
          </a:p>
          <a:p>
            <a:r>
              <a:rPr lang="en-US" dirty="0"/>
              <a:t>Competencies and skills</a:t>
            </a:r>
          </a:p>
          <a:p>
            <a:r>
              <a:rPr lang="en-US" dirty="0"/>
              <a:t>Values, e.g., Integrity</a:t>
            </a:r>
          </a:p>
          <a:p>
            <a:endParaRPr lang="en-US" dirty="0"/>
          </a:p>
          <a:p>
            <a:pPr marL="0" indent="0">
              <a:buNone/>
            </a:pPr>
            <a:r>
              <a:rPr lang="en-US" b="1" dirty="0"/>
              <a:t>Avoid</a:t>
            </a:r>
          </a:p>
          <a:p>
            <a:r>
              <a:rPr lang="en-US" dirty="0"/>
              <a:t>Generic Descriptors  e.g., Finance Professional</a:t>
            </a:r>
          </a:p>
          <a:p>
            <a:r>
              <a:rPr lang="en-US" dirty="0"/>
              <a:t>Fluff Words and Expressions e.g., Results-oriented, Team Player</a:t>
            </a:r>
          </a:p>
          <a:p>
            <a:endParaRPr lang="en-US" dirty="0"/>
          </a:p>
          <a:p>
            <a:endParaRPr lang="en-US" dirty="0"/>
          </a:p>
        </p:txBody>
      </p:sp>
      <p:sp>
        <p:nvSpPr>
          <p:cNvPr id="4" name="TextBox 3"/>
          <p:cNvSpPr txBox="1"/>
          <p:nvPr/>
        </p:nvSpPr>
        <p:spPr>
          <a:xfrm>
            <a:off x="2396902" y="6125015"/>
            <a:ext cx="6232027" cy="584775"/>
          </a:xfrm>
          <a:prstGeom prst="rect">
            <a:avLst/>
          </a:prstGeom>
          <a:solidFill>
            <a:srgbClr val="0070C0"/>
          </a:solidFill>
          <a:ln>
            <a:solidFill>
              <a:schemeClr val="tx1"/>
            </a:solidFill>
          </a:ln>
        </p:spPr>
        <p:txBody>
          <a:bodyPr wrap="none" rtlCol="0">
            <a:spAutoFit/>
          </a:bodyPr>
          <a:lstStyle/>
          <a:p>
            <a:r>
              <a:rPr lang="en-US" sz="3200" dirty="0">
                <a:solidFill>
                  <a:schemeClr val="bg1"/>
                </a:solidFill>
              </a:rPr>
              <a:t>Self-Assessment Is Critical, First Step</a:t>
            </a:r>
          </a:p>
        </p:txBody>
      </p:sp>
    </p:spTree>
    <p:extLst>
      <p:ext uri="{BB962C8B-B14F-4D97-AF65-F5344CB8AC3E}">
        <p14:creationId xmlns:p14="http://schemas.microsoft.com/office/powerpoint/2010/main" val="776327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Professional Summary -- Examples</a:t>
            </a:r>
          </a:p>
        </p:txBody>
      </p:sp>
      <p:sp>
        <p:nvSpPr>
          <p:cNvPr id="3" name="Content Placeholder 2"/>
          <p:cNvSpPr>
            <a:spLocks noGrp="1"/>
          </p:cNvSpPr>
          <p:nvPr>
            <p:ph idx="1"/>
          </p:nvPr>
        </p:nvSpPr>
        <p:spPr>
          <a:xfrm>
            <a:off x="838200" y="1589102"/>
            <a:ext cx="10515600" cy="4856085"/>
          </a:xfrm>
        </p:spPr>
        <p:txBody>
          <a:bodyPr>
            <a:normAutofit fontScale="92500"/>
          </a:bodyPr>
          <a:lstStyle/>
          <a:p>
            <a:r>
              <a:rPr lang="en-US" dirty="0"/>
              <a:t>An enthusiastic and highly successful business professional with a proven track record of consistently achieving and exceeding goals. Core strengths include strategically assessing business problems, building coalitions, communicating difficult concepts, and creating solutions.</a:t>
            </a:r>
          </a:p>
          <a:p>
            <a:endParaRPr lang="en-US" dirty="0"/>
          </a:p>
          <a:p>
            <a:r>
              <a:rPr lang="en-US" dirty="0"/>
              <a:t>Seasoned project manager with extensive experience in business process reengineering, continuous quality improvement and creative use of information systems technology to address business opportunities.  Proven expertise in analyzing and restructuring corporate functions.  Excellent presentation, training and writing skills.  Innovative decision-maker with focus on practical yet creative solutions.  Skilled at negotiating, facilitating and developing consensus for new initiatives.</a:t>
            </a:r>
          </a:p>
          <a:p>
            <a:endParaRPr lang="en-US" dirty="0"/>
          </a:p>
        </p:txBody>
      </p:sp>
    </p:spTree>
    <p:extLst>
      <p:ext uri="{BB962C8B-B14F-4D97-AF65-F5344CB8AC3E}">
        <p14:creationId xmlns:p14="http://schemas.microsoft.com/office/powerpoint/2010/main" val="14093566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73500"/>
            <a:ext cx="10515600" cy="655807"/>
          </a:xfrm>
        </p:spPr>
        <p:txBody>
          <a:bodyPr>
            <a:normAutofit fontScale="90000"/>
          </a:bodyPr>
          <a:lstStyle/>
          <a:p>
            <a:r>
              <a:rPr lang="en-US" dirty="0"/>
              <a:t>Professional Summary -- Examples</a:t>
            </a:r>
          </a:p>
        </p:txBody>
      </p:sp>
      <p:sp>
        <p:nvSpPr>
          <p:cNvPr id="3" name="Content Placeholder 2"/>
          <p:cNvSpPr>
            <a:spLocks noGrp="1"/>
          </p:cNvSpPr>
          <p:nvPr>
            <p:ph idx="1"/>
          </p:nvPr>
        </p:nvSpPr>
        <p:spPr>
          <a:xfrm>
            <a:off x="838200" y="1633496"/>
            <a:ext cx="10515600" cy="4351338"/>
          </a:xfrm>
        </p:spPr>
        <p:txBody>
          <a:bodyPr>
            <a:normAutofit fontScale="92500" lnSpcReduction="10000"/>
          </a:bodyPr>
          <a:lstStyle/>
          <a:p>
            <a:r>
              <a:rPr lang="en-US" dirty="0"/>
              <a:t>Sales management leader with a successful track record of developing and implementing strategies and programs that result in increased distribution and sales volume.  Demonstrated negotiation and value based sales skills.  Motivated team player with a passion and dedication to serve customers and build business relationships</a:t>
            </a:r>
          </a:p>
          <a:p>
            <a:endParaRPr lang="en-US" dirty="0"/>
          </a:p>
          <a:p>
            <a:r>
              <a:rPr lang="en-US" dirty="0"/>
              <a:t>Innovative marketing administrator and national events expert with proven creative and management ability in hospitality and entertainment. Able to conceptualize and launch marketing campaigns and successfully facilitate smooth running of major national events, delivering results on time and to impeccable standards. Aggressive, confident, well-spoken negotiator and solutions - evolver.</a:t>
            </a:r>
          </a:p>
          <a:p>
            <a:endParaRPr lang="en-US" dirty="0"/>
          </a:p>
        </p:txBody>
      </p:sp>
    </p:spTree>
    <p:extLst>
      <p:ext uri="{BB962C8B-B14F-4D97-AF65-F5344CB8AC3E}">
        <p14:creationId xmlns:p14="http://schemas.microsoft.com/office/powerpoint/2010/main" val="413093012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4731" y="-185292"/>
            <a:ext cx="10515600" cy="1325563"/>
          </a:xfrm>
        </p:spPr>
        <p:txBody>
          <a:bodyPr/>
          <a:lstStyle/>
          <a:p>
            <a:r>
              <a:rPr lang="en-US" dirty="0"/>
              <a:t>Accomplishments, Not Responsibilities</a:t>
            </a:r>
          </a:p>
        </p:txBody>
      </p:sp>
      <p:sp>
        <p:nvSpPr>
          <p:cNvPr id="3" name="Content Placeholder 2"/>
          <p:cNvSpPr>
            <a:spLocks noGrp="1"/>
          </p:cNvSpPr>
          <p:nvPr>
            <p:ph idx="1"/>
          </p:nvPr>
        </p:nvSpPr>
        <p:spPr>
          <a:xfrm>
            <a:off x="1663827" y="1053266"/>
            <a:ext cx="3316550" cy="4912526"/>
          </a:xfrm>
        </p:spPr>
        <p:txBody>
          <a:bodyPr>
            <a:normAutofit lnSpcReduction="10000"/>
          </a:bodyPr>
          <a:lstStyle/>
          <a:p>
            <a:pPr marL="0" indent="0">
              <a:buNone/>
            </a:pPr>
            <a:r>
              <a:rPr lang="en-US" sz="3600" dirty="0"/>
              <a:t>Responsibilities</a:t>
            </a:r>
          </a:p>
          <a:p>
            <a:r>
              <a:rPr lang="en-US" dirty="0"/>
              <a:t>Performed</a:t>
            </a:r>
          </a:p>
          <a:p>
            <a:r>
              <a:rPr lang="en-US" dirty="0"/>
              <a:t>Responsible for</a:t>
            </a:r>
          </a:p>
          <a:p>
            <a:r>
              <a:rPr lang="en-US" dirty="0"/>
              <a:t>Managed</a:t>
            </a:r>
          </a:p>
          <a:p>
            <a:r>
              <a:rPr lang="en-US" dirty="0"/>
              <a:t>Oversaw</a:t>
            </a:r>
          </a:p>
          <a:p>
            <a:r>
              <a:rPr lang="en-US" dirty="0"/>
              <a:t>Provided</a:t>
            </a:r>
          </a:p>
          <a:p>
            <a:r>
              <a:rPr lang="en-US" dirty="0"/>
              <a:t>Coordinated</a:t>
            </a:r>
          </a:p>
          <a:p>
            <a:r>
              <a:rPr lang="en-US" dirty="0"/>
              <a:t>Conducted</a:t>
            </a:r>
          </a:p>
          <a:p>
            <a:r>
              <a:rPr lang="en-US" dirty="0"/>
              <a:t>Prepared</a:t>
            </a:r>
          </a:p>
          <a:p>
            <a:r>
              <a:rPr lang="en-US" dirty="0"/>
              <a:t>Maintained</a:t>
            </a:r>
          </a:p>
          <a:p>
            <a:endParaRPr lang="en-US" dirty="0"/>
          </a:p>
        </p:txBody>
      </p:sp>
      <p:sp>
        <p:nvSpPr>
          <p:cNvPr id="4" name="Content Placeholder 2"/>
          <p:cNvSpPr txBox="1">
            <a:spLocks/>
          </p:cNvSpPr>
          <p:nvPr/>
        </p:nvSpPr>
        <p:spPr>
          <a:xfrm>
            <a:off x="6086385" y="1017755"/>
            <a:ext cx="3723440" cy="475272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dirty="0"/>
              <a:t>Accomplishments</a:t>
            </a:r>
          </a:p>
          <a:p>
            <a:r>
              <a:rPr lang="en-US" dirty="0"/>
              <a:t>Created</a:t>
            </a:r>
          </a:p>
          <a:p>
            <a:r>
              <a:rPr lang="en-US" dirty="0"/>
              <a:t>Initiated</a:t>
            </a:r>
          </a:p>
          <a:p>
            <a:r>
              <a:rPr lang="en-US" dirty="0"/>
              <a:t>Designed</a:t>
            </a:r>
          </a:p>
          <a:p>
            <a:r>
              <a:rPr lang="en-US" dirty="0"/>
              <a:t>Developed</a:t>
            </a:r>
          </a:p>
          <a:p>
            <a:r>
              <a:rPr lang="en-US" dirty="0"/>
              <a:t>Decreased</a:t>
            </a:r>
          </a:p>
          <a:p>
            <a:r>
              <a:rPr lang="en-US" dirty="0"/>
              <a:t>Increased</a:t>
            </a:r>
          </a:p>
          <a:p>
            <a:r>
              <a:rPr lang="en-US" dirty="0"/>
              <a:t>Reorganized</a:t>
            </a:r>
          </a:p>
          <a:p>
            <a:r>
              <a:rPr lang="en-US" dirty="0"/>
              <a:t>Strengthened</a:t>
            </a:r>
          </a:p>
          <a:p>
            <a:r>
              <a:rPr lang="en-US" dirty="0"/>
              <a:t>Overhauled</a:t>
            </a:r>
          </a:p>
          <a:p>
            <a:pPr lvl="1"/>
            <a:endParaRPr lang="en-US" sz="2800" dirty="0"/>
          </a:p>
          <a:p>
            <a:pPr lvl="1"/>
            <a:endParaRPr lang="en-US" sz="2800" dirty="0"/>
          </a:p>
          <a:p>
            <a:pPr lvl="1"/>
            <a:endParaRPr lang="en-US" sz="2800" dirty="0"/>
          </a:p>
          <a:p>
            <a:endParaRPr lang="en-US" dirty="0"/>
          </a:p>
          <a:p>
            <a:endParaRPr lang="en-US" dirty="0"/>
          </a:p>
        </p:txBody>
      </p:sp>
      <p:sp>
        <p:nvSpPr>
          <p:cNvPr id="5" name="TextBox 4"/>
          <p:cNvSpPr txBox="1"/>
          <p:nvPr/>
        </p:nvSpPr>
        <p:spPr>
          <a:xfrm>
            <a:off x="1142884" y="6205491"/>
            <a:ext cx="9415206" cy="584775"/>
          </a:xfrm>
          <a:prstGeom prst="rect">
            <a:avLst/>
          </a:prstGeom>
          <a:solidFill>
            <a:srgbClr val="0070C0"/>
          </a:solidFill>
          <a:ln>
            <a:solidFill>
              <a:schemeClr val="tx1"/>
            </a:solidFill>
          </a:ln>
        </p:spPr>
        <p:txBody>
          <a:bodyPr wrap="none" rtlCol="0">
            <a:spAutoFit/>
          </a:bodyPr>
          <a:lstStyle/>
          <a:p>
            <a:r>
              <a:rPr lang="en-US" sz="3200" dirty="0">
                <a:solidFill>
                  <a:schemeClr val="bg1"/>
                </a:solidFill>
              </a:rPr>
              <a:t>Not what you did but how well. What did you achieve?</a:t>
            </a:r>
          </a:p>
        </p:txBody>
      </p:sp>
    </p:spTree>
    <p:extLst>
      <p:ext uri="{BB962C8B-B14F-4D97-AF65-F5344CB8AC3E}">
        <p14:creationId xmlns:p14="http://schemas.microsoft.com/office/powerpoint/2010/main" val="34629014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4">
                                            <p:txEl>
                                              <p:pRg st="9" end="9"/>
                                            </p:txEl>
                                          </p:spTgt>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5">
                                            <p:bg/>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2102"/>
            <a:ext cx="10515600" cy="1325563"/>
          </a:xfrm>
        </p:spPr>
        <p:txBody>
          <a:bodyPr/>
          <a:lstStyle/>
          <a:p>
            <a:r>
              <a:rPr lang="en-US" dirty="0"/>
              <a:t>What I Hear….</a:t>
            </a:r>
          </a:p>
        </p:txBody>
      </p:sp>
      <p:sp>
        <p:nvSpPr>
          <p:cNvPr id="3" name="Content Placeholder 2"/>
          <p:cNvSpPr>
            <a:spLocks noGrp="1"/>
          </p:cNvSpPr>
          <p:nvPr>
            <p:ph idx="1"/>
          </p:nvPr>
        </p:nvSpPr>
        <p:spPr>
          <a:xfrm>
            <a:off x="925749" y="1634247"/>
            <a:ext cx="9667672" cy="5622587"/>
          </a:xfrm>
        </p:spPr>
        <p:txBody>
          <a:bodyPr/>
          <a:lstStyle/>
          <a:p>
            <a:r>
              <a:rPr lang="en-US" dirty="0"/>
              <a:t>I don’t have any accomplishments. I just did a great job day in and day out.</a:t>
            </a:r>
          </a:p>
          <a:p>
            <a:r>
              <a:rPr lang="en-US" dirty="0"/>
              <a:t>We were never asked to quantify our work.  So how can I do it now?</a:t>
            </a:r>
          </a:p>
          <a:p>
            <a:r>
              <a:rPr lang="en-US" dirty="0"/>
              <a:t>Identifying accomplishments is very, very difficult.</a:t>
            </a:r>
          </a:p>
          <a:p>
            <a:r>
              <a:rPr lang="en-US" dirty="0"/>
              <a:t>I can’t quantify with any precision.</a:t>
            </a:r>
          </a:p>
          <a:p>
            <a:r>
              <a:rPr lang="en-US" dirty="0"/>
              <a:t>If I can’t quantify, do I need to show results?</a:t>
            </a:r>
          </a:p>
          <a:p>
            <a:endParaRPr lang="en-US" dirty="0"/>
          </a:p>
        </p:txBody>
      </p:sp>
    </p:spTree>
    <p:extLst>
      <p:ext uri="{BB962C8B-B14F-4D97-AF65-F5344CB8AC3E}">
        <p14:creationId xmlns:p14="http://schemas.microsoft.com/office/powerpoint/2010/main" val="3272199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p:spPr>
        <p:txBody>
          <a:bodyPr/>
          <a:lstStyle/>
          <a:p>
            <a:r>
              <a:rPr lang="en-US" dirty="0"/>
              <a:t>Accomplishment</a:t>
            </a:r>
          </a:p>
        </p:txBody>
      </p:sp>
      <p:sp>
        <p:nvSpPr>
          <p:cNvPr id="5" name="Content Placeholder 2"/>
          <p:cNvSpPr>
            <a:spLocks noGrp="1"/>
          </p:cNvSpPr>
          <p:nvPr>
            <p:ph idx="1"/>
          </p:nvPr>
        </p:nvSpPr>
        <p:spPr>
          <a:xfrm>
            <a:off x="838200" y="1825624"/>
            <a:ext cx="10515600" cy="4681707"/>
          </a:xfrm>
        </p:spPr>
        <p:txBody>
          <a:bodyPr>
            <a:normAutofit lnSpcReduction="10000"/>
          </a:bodyPr>
          <a:lstStyle/>
          <a:p>
            <a:r>
              <a:rPr lang="en-US" dirty="0"/>
              <a:t>Good</a:t>
            </a:r>
          </a:p>
          <a:p>
            <a:pPr lvl="1"/>
            <a:r>
              <a:rPr lang="en-US" dirty="0"/>
              <a:t>Managed a portfolio of agricultural products that generated gross sales of over $21 million annually.</a:t>
            </a:r>
          </a:p>
          <a:p>
            <a:pPr lvl="1"/>
            <a:endParaRPr lang="en-US" dirty="0"/>
          </a:p>
          <a:p>
            <a:r>
              <a:rPr lang="en-US" dirty="0"/>
              <a:t>Better</a:t>
            </a:r>
          </a:p>
          <a:p>
            <a:pPr lvl="1"/>
            <a:r>
              <a:rPr lang="en-US" dirty="0"/>
              <a:t>Increased gross sales of agricultural products by $2 million,  a 20% overall increase</a:t>
            </a:r>
          </a:p>
          <a:p>
            <a:pPr lvl="1"/>
            <a:endParaRPr lang="en-US" dirty="0"/>
          </a:p>
          <a:p>
            <a:r>
              <a:rPr lang="en-US" dirty="0"/>
              <a:t>Best</a:t>
            </a:r>
          </a:p>
          <a:p>
            <a:pPr lvl="1"/>
            <a:r>
              <a:rPr lang="en-US" dirty="0"/>
              <a:t>Created new prospecting techniques that uncovered untapped markets for agricultural products resulting in increased sales of $2 million,  a 20% year over year increase.  Recognized as sales leader for 2014</a:t>
            </a:r>
          </a:p>
        </p:txBody>
      </p:sp>
    </p:spTree>
    <p:extLst>
      <p:ext uri="{BB962C8B-B14F-4D97-AF65-F5344CB8AC3E}">
        <p14:creationId xmlns:p14="http://schemas.microsoft.com/office/powerpoint/2010/main" val="2585279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139253"/>
            <a:ext cx="10515600" cy="1325563"/>
          </a:xfrm>
        </p:spPr>
        <p:txBody>
          <a:bodyPr/>
          <a:lstStyle/>
          <a:p>
            <a:r>
              <a:rPr lang="en-US" dirty="0"/>
              <a:t>Accomplishment</a:t>
            </a:r>
          </a:p>
        </p:txBody>
      </p:sp>
      <p:sp>
        <p:nvSpPr>
          <p:cNvPr id="5" name="Content Placeholder 2"/>
          <p:cNvSpPr>
            <a:spLocks noGrp="1"/>
          </p:cNvSpPr>
          <p:nvPr>
            <p:ph idx="1"/>
          </p:nvPr>
        </p:nvSpPr>
        <p:spPr>
          <a:xfrm>
            <a:off x="838200" y="1464816"/>
            <a:ext cx="10515600" cy="5211191"/>
          </a:xfrm>
        </p:spPr>
        <p:txBody>
          <a:bodyPr>
            <a:normAutofit/>
          </a:bodyPr>
          <a:lstStyle/>
          <a:p>
            <a:r>
              <a:rPr lang="en-US" dirty="0"/>
              <a:t>Good</a:t>
            </a:r>
          </a:p>
          <a:p>
            <a:pPr lvl="1"/>
            <a:r>
              <a:rPr lang="en-US" dirty="0"/>
              <a:t>Drafted grant proposal</a:t>
            </a:r>
          </a:p>
          <a:p>
            <a:endParaRPr lang="en-US" dirty="0"/>
          </a:p>
          <a:p>
            <a:r>
              <a:rPr lang="en-US" dirty="0"/>
              <a:t>Better</a:t>
            </a:r>
          </a:p>
          <a:p>
            <a:pPr lvl="1"/>
            <a:r>
              <a:rPr lang="en-US" dirty="0"/>
              <a:t>Drafted grant proposal obtaining $300 K in new funding</a:t>
            </a:r>
          </a:p>
          <a:p>
            <a:endParaRPr lang="en-US" dirty="0"/>
          </a:p>
          <a:p>
            <a:r>
              <a:rPr lang="en-US" dirty="0"/>
              <a:t>Best</a:t>
            </a:r>
          </a:p>
          <a:p>
            <a:pPr lvl="1"/>
            <a:r>
              <a:rPr lang="en-US" dirty="0"/>
              <a:t>Identified grant opportunity,  persuaded foundation leader to apply, drafted proposal, and obtained $300 K in new funding which was used to implement  a food program in western Africa</a:t>
            </a:r>
          </a:p>
        </p:txBody>
      </p:sp>
    </p:spTree>
    <p:extLst>
      <p:ext uri="{BB962C8B-B14F-4D97-AF65-F5344CB8AC3E}">
        <p14:creationId xmlns:p14="http://schemas.microsoft.com/office/powerpoint/2010/main" val="2729238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98795"/>
            <a:ext cx="10515600" cy="1325563"/>
          </a:xfrm>
        </p:spPr>
        <p:txBody>
          <a:bodyPr/>
          <a:lstStyle/>
          <a:p>
            <a:r>
              <a:rPr lang="en-US" dirty="0"/>
              <a:t>Accomplishment</a:t>
            </a:r>
          </a:p>
        </p:txBody>
      </p:sp>
      <p:sp>
        <p:nvSpPr>
          <p:cNvPr id="5" name="Content Placeholder 2"/>
          <p:cNvSpPr>
            <a:spLocks noGrp="1"/>
          </p:cNvSpPr>
          <p:nvPr>
            <p:ph idx="1"/>
          </p:nvPr>
        </p:nvSpPr>
        <p:spPr>
          <a:xfrm>
            <a:off x="838200" y="1535837"/>
            <a:ext cx="10729404" cy="5166803"/>
          </a:xfrm>
        </p:spPr>
        <p:txBody>
          <a:bodyPr>
            <a:normAutofit/>
          </a:bodyPr>
          <a:lstStyle/>
          <a:p>
            <a:r>
              <a:rPr lang="en-US" dirty="0"/>
              <a:t>Good</a:t>
            </a:r>
          </a:p>
          <a:p>
            <a:pPr lvl="1"/>
            <a:r>
              <a:rPr lang="en-US" dirty="0"/>
              <a:t>Directed a staff of 20 customer service staff in a fast-paced call center</a:t>
            </a:r>
          </a:p>
          <a:p>
            <a:pPr lvl="1"/>
            <a:endParaRPr lang="en-US" dirty="0"/>
          </a:p>
          <a:p>
            <a:r>
              <a:rPr lang="en-US" dirty="0"/>
              <a:t>Better</a:t>
            </a:r>
          </a:p>
          <a:p>
            <a:pPr lvl="1"/>
            <a:r>
              <a:rPr lang="en-US" dirty="0"/>
              <a:t>Improved customer service by reducing average speed of answer from 20 seconds to 10 seconds</a:t>
            </a:r>
          </a:p>
          <a:p>
            <a:pPr marL="457200" lvl="1" indent="0">
              <a:buNone/>
            </a:pPr>
            <a:endParaRPr lang="en-US" dirty="0"/>
          </a:p>
          <a:p>
            <a:r>
              <a:rPr lang="en-US" dirty="0"/>
              <a:t>Best</a:t>
            </a:r>
          </a:p>
          <a:p>
            <a:pPr lvl="1"/>
            <a:r>
              <a:rPr lang="en-US" dirty="0"/>
              <a:t>Engaged team in identifying root causes of slow average speed of answer (ASA), designed new process, improving phone call queuing and reducing ASA from 30 to 10 seconds. Improved process increased customer satisfaction and retention by an estimated 20%</a:t>
            </a:r>
          </a:p>
          <a:p>
            <a:endParaRPr lang="en-US" dirty="0"/>
          </a:p>
        </p:txBody>
      </p:sp>
    </p:spTree>
    <p:extLst>
      <p:ext uri="{BB962C8B-B14F-4D97-AF65-F5344CB8AC3E}">
        <p14:creationId xmlns:p14="http://schemas.microsoft.com/office/powerpoint/2010/main" val="4255602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 Your Resume?</a:t>
            </a:r>
          </a:p>
        </p:txBody>
      </p:sp>
      <p:sp>
        <p:nvSpPr>
          <p:cNvPr id="3" name="Content Placeholder 2"/>
          <p:cNvSpPr>
            <a:spLocks noGrp="1"/>
          </p:cNvSpPr>
          <p:nvPr>
            <p:ph idx="1"/>
          </p:nvPr>
        </p:nvSpPr>
        <p:spPr>
          <a:xfrm>
            <a:off x="1863436" y="1825625"/>
            <a:ext cx="10515600" cy="4351338"/>
          </a:xfrm>
        </p:spPr>
        <p:txBody>
          <a:bodyPr/>
          <a:lstStyle/>
          <a:p>
            <a:r>
              <a:rPr lang="en-US" dirty="0"/>
              <a:t>Error Free</a:t>
            </a:r>
          </a:p>
          <a:p>
            <a:r>
              <a:rPr lang="en-US" dirty="0"/>
              <a:t>Two Pages Max</a:t>
            </a:r>
          </a:p>
          <a:p>
            <a:r>
              <a:rPr lang="en-US" dirty="0"/>
              <a:t>Easy To Read</a:t>
            </a:r>
          </a:p>
          <a:p>
            <a:r>
              <a:rPr lang="en-US" dirty="0"/>
              <a:t>Well Formatted</a:t>
            </a:r>
          </a:p>
          <a:p>
            <a:r>
              <a:rPr lang="en-US" dirty="0"/>
              <a:t>Focused Profile  -- NOT Generic</a:t>
            </a:r>
          </a:p>
          <a:p>
            <a:r>
              <a:rPr lang="en-US" dirty="0"/>
              <a:t>Accomplishments Not Tasks</a:t>
            </a:r>
          </a:p>
          <a:p>
            <a:pPr lvl="1"/>
            <a:r>
              <a:rPr lang="en-US" dirty="0"/>
              <a:t>Including Results Ideally Quantified</a:t>
            </a:r>
          </a:p>
          <a:p>
            <a:endParaRPr lang="en-US" dirty="0"/>
          </a:p>
          <a:p>
            <a:endParaRPr lang="en-US" dirty="0"/>
          </a:p>
        </p:txBody>
      </p:sp>
    </p:spTree>
    <p:extLst>
      <p:ext uri="{BB962C8B-B14F-4D97-AF65-F5344CB8AC3E}">
        <p14:creationId xmlns:p14="http://schemas.microsoft.com/office/powerpoint/2010/main" val="18405811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Thoughts:   </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23754" y="521879"/>
            <a:ext cx="6228290" cy="5377091"/>
          </a:xfrm>
        </p:spPr>
      </p:pic>
      <p:sp>
        <p:nvSpPr>
          <p:cNvPr id="5" name="Content Placeholder 2"/>
          <p:cNvSpPr txBox="1">
            <a:spLocks/>
          </p:cNvSpPr>
          <p:nvPr/>
        </p:nvSpPr>
        <p:spPr>
          <a:xfrm>
            <a:off x="390617" y="1816748"/>
            <a:ext cx="5344358" cy="4351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Everyone has an opinion</a:t>
            </a:r>
          </a:p>
          <a:p>
            <a:pPr lvl="1"/>
            <a:r>
              <a:rPr lang="en-US" dirty="0"/>
              <a:t>Sometimes conflicting</a:t>
            </a:r>
          </a:p>
          <a:p>
            <a:r>
              <a:rPr lang="en-US" dirty="0"/>
              <a:t>Take ownership and control</a:t>
            </a:r>
          </a:p>
          <a:p>
            <a:r>
              <a:rPr lang="en-US" dirty="0"/>
              <a:t>“Brand” yourself clearly </a:t>
            </a:r>
          </a:p>
          <a:p>
            <a:r>
              <a:rPr lang="en-US" dirty="0"/>
              <a:t>Update for specific jobs</a:t>
            </a:r>
          </a:p>
          <a:p>
            <a:pPr lvl="1"/>
            <a:r>
              <a:rPr lang="en-US" dirty="0"/>
              <a:t>Key words exactly as in job posting</a:t>
            </a:r>
          </a:p>
          <a:p>
            <a:r>
              <a:rPr lang="en-US" dirty="0"/>
              <a:t>Get feedback and continue to improve and update</a:t>
            </a:r>
          </a:p>
          <a:p>
            <a:r>
              <a:rPr lang="en-US" b="1" dirty="0"/>
              <a:t>Do NOT Pay Someone To Write Your Resume.</a:t>
            </a:r>
          </a:p>
          <a:p>
            <a:endParaRPr lang="en-US" dirty="0"/>
          </a:p>
          <a:p>
            <a:endParaRPr lang="en-US" dirty="0"/>
          </a:p>
        </p:txBody>
      </p:sp>
    </p:spTree>
    <p:extLst>
      <p:ext uri="{BB962C8B-B14F-4D97-AF65-F5344CB8AC3E}">
        <p14:creationId xmlns:p14="http://schemas.microsoft.com/office/powerpoint/2010/main" val="36976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5837" y="0"/>
            <a:ext cx="10515600" cy="1325563"/>
          </a:xfrm>
        </p:spPr>
        <p:txBody>
          <a:bodyPr/>
          <a:lstStyle/>
          <a:p>
            <a:r>
              <a:rPr lang="en-US" dirty="0"/>
              <a:t>My Biases</a:t>
            </a:r>
          </a:p>
        </p:txBody>
      </p:sp>
      <p:sp>
        <p:nvSpPr>
          <p:cNvPr id="3" name="Content Placeholder 2"/>
          <p:cNvSpPr>
            <a:spLocks noGrp="1"/>
          </p:cNvSpPr>
          <p:nvPr>
            <p:ph idx="1"/>
          </p:nvPr>
        </p:nvSpPr>
        <p:spPr>
          <a:xfrm>
            <a:off x="1281545" y="1197550"/>
            <a:ext cx="9146310" cy="4538141"/>
          </a:xfrm>
        </p:spPr>
        <p:txBody>
          <a:bodyPr>
            <a:normAutofit fontScale="92500" lnSpcReduction="20000"/>
          </a:bodyPr>
          <a:lstStyle/>
          <a:p>
            <a:r>
              <a:rPr lang="en-US" b="1" dirty="0"/>
              <a:t>Easy To Read:  No Mouse Print</a:t>
            </a:r>
          </a:p>
          <a:p>
            <a:r>
              <a:rPr lang="en-US" dirty="0"/>
              <a:t>Well Formatted: No Spelling or Grammatical Errors</a:t>
            </a:r>
          </a:p>
          <a:p>
            <a:pPr lvl="1"/>
            <a:r>
              <a:rPr lang="en-US" dirty="0"/>
              <a:t>White Space Is Your Friend</a:t>
            </a:r>
          </a:p>
          <a:p>
            <a:r>
              <a:rPr lang="en-US" dirty="0"/>
              <a:t>Don’t Use Personal Pronouns:  I, Me, Mine Etc.</a:t>
            </a:r>
          </a:p>
          <a:p>
            <a:r>
              <a:rPr lang="en-US" dirty="0"/>
              <a:t>Two Pages Max </a:t>
            </a:r>
          </a:p>
          <a:p>
            <a:r>
              <a:rPr lang="en-US" dirty="0"/>
              <a:t>Avoid Special Graphics, Pictures, Tables or Borders</a:t>
            </a:r>
          </a:p>
          <a:p>
            <a:r>
              <a:rPr lang="en-US" dirty="0"/>
              <a:t>Chronological NOT Functional</a:t>
            </a:r>
          </a:p>
          <a:p>
            <a:r>
              <a:rPr lang="en-US" b="1" dirty="0"/>
              <a:t>Clearly Defined Professional Profile  -- “Brand” Yourself Clearly</a:t>
            </a:r>
          </a:p>
          <a:p>
            <a:pPr lvl="1"/>
            <a:r>
              <a:rPr lang="en-US" dirty="0"/>
              <a:t>No Generic Descriptors </a:t>
            </a:r>
          </a:p>
          <a:p>
            <a:r>
              <a:rPr lang="en-US" dirty="0"/>
              <a:t>Specific Skills and Competencies if Appropriate</a:t>
            </a:r>
          </a:p>
          <a:p>
            <a:r>
              <a:rPr lang="en-US" b="1" dirty="0"/>
              <a:t>Accomplishments NOT Tasks</a:t>
            </a:r>
          </a:p>
          <a:p>
            <a:pPr marL="0" indent="0">
              <a:buNone/>
            </a:pPr>
            <a:endParaRPr lang="en-US" dirty="0"/>
          </a:p>
        </p:txBody>
      </p:sp>
      <p:sp>
        <p:nvSpPr>
          <p:cNvPr id="4" name="TextBox 3"/>
          <p:cNvSpPr txBox="1"/>
          <p:nvPr/>
        </p:nvSpPr>
        <p:spPr>
          <a:xfrm>
            <a:off x="1099126" y="5920518"/>
            <a:ext cx="9516901" cy="646331"/>
          </a:xfrm>
          <a:prstGeom prst="rect">
            <a:avLst/>
          </a:prstGeom>
          <a:solidFill>
            <a:srgbClr val="002060"/>
          </a:solidFill>
        </p:spPr>
        <p:txBody>
          <a:bodyPr wrap="none" rtlCol="0">
            <a:spAutoFit/>
          </a:bodyPr>
          <a:lstStyle/>
          <a:p>
            <a:r>
              <a:rPr lang="en-US" sz="3600" dirty="0">
                <a:solidFill>
                  <a:schemeClr val="bg1"/>
                </a:solidFill>
              </a:rPr>
              <a:t>Like Flavoring The Soup: Everyone Has An Opinion</a:t>
            </a:r>
          </a:p>
        </p:txBody>
      </p:sp>
    </p:spTree>
    <p:extLst>
      <p:ext uri="{BB962C8B-B14F-4D97-AF65-F5344CB8AC3E}">
        <p14:creationId xmlns:p14="http://schemas.microsoft.com/office/powerpoint/2010/main" val="909323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down)">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down)">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wipe(down)">
                                      <p:cBhvr>
                                        <p:cTn id="40" dur="500"/>
                                        <p:tgtEl>
                                          <p:spTgt spid="3">
                                            <p:txEl>
                                              <p:pRg st="7" end="7"/>
                                            </p:txEl>
                                          </p:spTgt>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wipe(down)">
                                      <p:cBhvr>
                                        <p:cTn id="43" dur="500"/>
                                        <p:tgtEl>
                                          <p:spTgt spid="3">
                                            <p:txEl>
                                              <p:pRg st="8" end="8"/>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Effect transition="in" filter="wipe(down)">
                                      <p:cBhvr>
                                        <p:cTn id="48" dur="500"/>
                                        <p:tgtEl>
                                          <p:spTgt spid="3">
                                            <p:txEl>
                                              <p:pRg st="9" end="9"/>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Effect transition="in" filter="wipe(down)">
                                      <p:cBhvr>
                                        <p:cTn id="53"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029" y="888908"/>
            <a:ext cx="10515600" cy="1325563"/>
          </a:xfrm>
        </p:spPr>
        <p:txBody>
          <a:bodyPr>
            <a:normAutofit/>
          </a:bodyPr>
          <a:lstStyle/>
          <a:p>
            <a:pPr algn="ctr"/>
            <a:r>
              <a:rPr lang="en-US" sz="5400" dirty="0"/>
              <a:t>Questions?  Comments?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0552" y="2338812"/>
            <a:ext cx="5805995" cy="4393203"/>
          </a:xfrm>
          <a:prstGeom prst="rect">
            <a:avLst/>
          </a:prstGeom>
        </p:spPr>
      </p:pic>
    </p:spTree>
    <p:extLst>
      <p:ext uri="{BB962C8B-B14F-4D97-AF65-F5344CB8AC3E}">
        <p14:creationId xmlns:p14="http://schemas.microsoft.com/office/powerpoint/2010/main" val="2424664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836" y="-129309"/>
            <a:ext cx="10515600" cy="1325563"/>
          </a:xfrm>
        </p:spPr>
        <p:txBody>
          <a:bodyPr/>
          <a:lstStyle/>
          <a:p>
            <a:r>
              <a:rPr lang="en-US" dirty="0"/>
              <a:t>What Recruiters Say….</a:t>
            </a:r>
          </a:p>
        </p:txBody>
      </p:sp>
      <p:sp>
        <p:nvSpPr>
          <p:cNvPr id="3" name="Content Placeholder 2"/>
          <p:cNvSpPr>
            <a:spLocks noGrp="1"/>
          </p:cNvSpPr>
          <p:nvPr>
            <p:ph idx="1"/>
          </p:nvPr>
        </p:nvSpPr>
        <p:spPr>
          <a:xfrm>
            <a:off x="838200" y="957406"/>
            <a:ext cx="10515600" cy="5757430"/>
          </a:xfrm>
        </p:spPr>
        <p:txBody>
          <a:bodyPr>
            <a:normAutofit fontScale="85000" lnSpcReduction="20000"/>
          </a:bodyPr>
          <a:lstStyle/>
          <a:p>
            <a:r>
              <a:rPr lang="en-US" dirty="0"/>
              <a:t>Not customized for the job applied for</a:t>
            </a:r>
          </a:p>
          <a:p>
            <a:r>
              <a:rPr lang="en-US" dirty="0"/>
              <a:t>Cliché phrases, e.g., out of the box thinker</a:t>
            </a:r>
          </a:p>
          <a:p>
            <a:r>
              <a:rPr lang="en-US" dirty="0"/>
              <a:t>Too artistic</a:t>
            </a:r>
          </a:p>
          <a:p>
            <a:r>
              <a:rPr lang="en-US" dirty="0"/>
              <a:t>Grammatical or spelling errors  e.g., Capitol One</a:t>
            </a:r>
          </a:p>
          <a:p>
            <a:r>
              <a:rPr lang="en-US" dirty="0"/>
              <a:t>Crammed text</a:t>
            </a:r>
          </a:p>
          <a:p>
            <a:r>
              <a:rPr lang="en-US" dirty="0"/>
              <a:t>Flowery language</a:t>
            </a:r>
          </a:p>
          <a:p>
            <a:r>
              <a:rPr lang="en-US" dirty="0"/>
              <a:t>Too many pages    (One Page Max???)  </a:t>
            </a:r>
          </a:p>
          <a:p>
            <a:r>
              <a:rPr lang="en-US" dirty="0"/>
              <a:t>Not celebrating promotions</a:t>
            </a:r>
          </a:p>
          <a:p>
            <a:r>
              <a:rPr lang="en-US" dirty="0"/>
              <a:t>Listing responsibilities, not accomplishments</a:t>
            </a:r>
          </a:p>
          <a:p>
            <a:r>
              <a:rPr lang="en-US" dirty="0"/>
              <a:t>Not quantifying accomplishments</a:t>
            </a:r>
          </a:p>
          <a:p>
            <a:r>
              <a:rPr lang="en-US" dirty="0"/>
              <a:t>Writing to one’s current or most recent job</a:t>
            </a:r>
          </a:p>
          <a:p>
            <a:r>
              <a:rPr lang="en-US" dirty="0"/>
              <a:t>Professional objective or seeking statement</a:t>
            </a:r>
          </a:p>
          <a:p>
            <a:r>
              <a:rPr lang="en-US" dirty="0"/>
              <a:t>References Available</a:t>
            </a:r>
          </a:p>
          <a:p>
            <a:r>
              <a:rPr lang="en-US" dirty="0"/>
              <a:t>Unprofessional email addresses</a:t>
            </a:r>
          </a:p>
          <a:p>
            <a:r>
              <a:rPr lang="en-US" dirty="0"/>
              <a:t>Not “synching” resume with on-line profiles, e.g., </a:t>
            </a:r>
            <a:r>
              <a:rPr lang="en-US" dirty="0" err="1"/>
              <a:t>Linkedin</a:t>
            </a:r>
            <a:endParaRPr lang="en-US" dirty="0"/>
          </a:p>
        </p:txBody>
      </p:sp>
    </p:spTree>
    <p:extLst>
      <p:ext uri="{BB962C8B-B14F-4D97-AF65-F5344CB8AC3E}">
        <p14:creationId xmlns:p14="http://schemas.microsoft.com/office/powerpoint/2010/main" val="41893181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lide 6 of 31: Comics – ‘Bottom Liners’ by Eric and Bill Teitelbau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8145" y="278616"/>
            <a:ext cx="5671127" cy="63079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2167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115" y="-252043"/>
            <a:ext cx="10515600" cy="1325563"/>
          </a:xfrm>
        </p:spPr>
        <p:txBody>
          <a:bodyPr/>
          <a:lstStyle/>
          <a:p>
            <a:r>
              <a:rPr lang="en-US" dirty="0"/>
              <a:t>Your Resume:  What It Is and Is Not</a:t>
            </a:r>
          </a:p>
        </p:txBody>
      </p:sp>
      <p:sp>
        <p:nvSpPr>
          <p:cNvPr id="3" name="Content Placeholder 2"/>
          <p:cNvSpPr>
            <a:spLocks noGrp="1"/>
          </p:cNvSpPr>
          <p:nvPr>
            <p:ph idx="1"/>
          </p:nvPr>
        </p:nvSpPr>
        <p:spPr>
          <a:xfrm>
            <a:off x="900344" y="911224"/>
            <a:ext cx="4151050" cy="4351338"/>
          </a:xfrm>
        </p:spPr>
        <p:txBody>
          <a:bodyPr/>
          <a:lstStyle/>
          <a:p>
            <a:pPr marL="0" indent="0">
              <a:buNone/>
            </a:pPr>
            <a:r>
              <a:rPr lang="en-US" sz="3200" dirty="0"/>
              <a:t>Your Resume Is Not:</a:t>
            </a:r>
          </a:p>
          <a:p>
            <a:r>
              <a:rPr lang="en-US" dirty="0"/>
              <a:t>Entire job history</a:t>
            </a:r>
          </a:p>
          <a:p>
            <a:r>
              <a:rPr lang="en-US" dirty="0"/>
              <a:t>A job description</a:t>
            </a:r>
          </a:p>
          <a:p>
            <a:endParaRPr lang="en-US" dirty="0"/>
          </a:p>
        </p:txBody>
      </p:sp>
      <p:sp>
        <p:nvSpPr>
          <p:cNvPr id="4" name="Content Placeholder 2"/>
          <p:cNvSpPr txBox="1">
            <a:spLocks/>
          </p:cNvSpPr>
          <p:nvPr/>
        </p:nvSpPr>
        <p:spPr>
          <a:xfrm>
            <a:off x="6408528" y="1526115"/>
            <a:ext cx="4974455" cy="4351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t>Your Resume Is:</a:t>
            </a:r>
          </a:p>
          <a:p>
            <a:r>
              <a:rPr lang="en-US" dirty="0"/>
              <a:t>A marketing brochure</a:t>
            </a:r>
          </a:p>
          <a:p>
            <a:pPr lvl="1"/>
            <a:r>
              <a:rPr lang="en-US" dirty="0"/>
              <a:t>What distinguishes you from other qualified candidates</a:t>
            </a:r>
          </a:p>
          <a:p>
            <a:r>
              <a:rPr lang="en-US" dirty="0"/>
              <a:t>Your specialized skills and competencies</a:t>
            </a:r>
          </a:p>
          <a:p>
            <a:r>
              <a:rPr lang="en-US" dirty="0"/>
              <a:t>Major accomplishments</a:t>
            </a:r>
          </a:p>
          <a:p>
            <a:r>
              <a:rPr lang="en-US" b="1" dirty="0"/>
              <a:t>A tool to obtain an interview</a:t>
            </a:r>
          </a:p>
          <a:p>
            <a:r>
              <a:rPr lang="en-US" dirty="0"/>
              <a:t>Your value to a prospective employer</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108" y="2494624"/>
            <a:ext cx="5805090" cy="4199015"/>
          </a:xfrm>
          <a:prstGeom prst="rect">
            <a:avLst/>
          </a:prstGeom>
        </p:spPr>
      </p:pic>
      <p:cxnSp>
        <p:nvCxnSpPr>
          <p:cNvPr id="6" name="Straight Connector 5"/>
          <p:cNvCxnSpPr/>
          <p:nvPr/>
        </p:nvCxnSpPr>
        <p:spPr>
          <a:xfrm flipV="1">
            <a:off x="3329126" y="169793"/>
            <a:ext cx="186431" cy="1065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8416031" y="1516387"/>
            <a:ext cx="186431" cy="1065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2940872" y="966479"/>
            <a:ext cx="186431" cy="1065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1584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8400" y="2209800"/>
            <a:ext cx="7772400" cy="3810000"/>
          </a:xfrm>
        </p:spPr>
        <p:txBody>
          <a:bodyPr/>
          <a:lstStyle/>
          <a:p>
            <a:pPr>
              <a:lnSpc>
                <a:spcPct val="150000"/>
              </a:lnSpc>
            </a:pPr>
            <a:r>
              <a:rPr lang="en-US" sz="6000" b="1" dirty="0"/>
              <a:t>Self-assessment</a:t>
            </a:r>
          </a:p>
          <a:p>
            <a:pPr>
              <a:lnSpc>
                <a:spcPct val="150000"/>
              </a:lnSpc>
            </a:pPr>
            <a:r>
              <a:rPr lang="en-US" sz="6000" b="1" dirty="0"/>
              <a:t>Have a clear goal</a:t>
            </a:r>
          </a:p>
          <a:p>
            <a:pPr marL="109728" indent="0">
              <a:lnSpc>
                <a:spcPct val="150000"/>
              </a:lnSpc>
              <a:buNone/>
            </a:pPr>
            <a:endParaRPr lang="en-US" sz="4800" b="1" dirty="0"/>
          </a:p>
          <a:p>
            <a:endParaRPr lang="en-US" sz="4400" dirty="0"/>
          </a:p>
        </p:txBody>
      </p:sp>
      <p:sp>
        <p:nvSpPr>
          <p:cNvPr id="4" name="Footer Placeholder 3"/>
          <p:cNvSpPr>
            <a:spLocks noGrp="1"/>
          </p:cNvSpPr>
          <p:nvPr>
            <p:ph type="ftr" sz="quarter" idx="11"/>
          </p:nvPr>
        </p:nvSpPr>
        <p:spPr>
          <a:xfrm>
            <a:off x="7696200" y="6407945"/>
            <a:ext cx="2590800" cy="365125"/>
          </a:xfrm>
        </p:spPr>
        <p:txBody>
          <a:bodyPr/>
          <a:lstStyle/>
          <a:p>
            <a:r>
              <a:rPr lang="en-US" sz="1400" b="1" i="1" dirty="0"/>
              <a:t>Winter HR Consulting, LLC</a:t>
            </a:r>
          </a:p>
        </p:txBody>
      </p:sp>
      <p:sp>
        <p:nvSpPr>
          <p:cNvPr id="2" name="Title 1"/>
          <p:cNvSpPr>
            <a:spLocks noGrp="1"/>
          </p:cNvSpPr>
          <p:nvPr>
            <p:ph type="title"/>
          </p:nvPr>
        </p:nvSpPr>
        <p:spPr>
          <a:xfrm>
            <a:off x="1981200" y="536997"/>
            <a:ext cx="8229600" cy="1143000"/>
          </a:xfrm>
        </p:spPr>
        <p:txBody>
          <a:bodyPr>
            <a:normAutofit/>
          </a:bodyPr>
          <a:lstStyle/>
          <a:p>
            <a:r>
              <a:rPr lang="en-US" sz="5400" i="1" dirty="0"/>
              <a:t>Before</a:t>
            </a:r>
            <a:r>
              <a:rPr lang="en-US" sz="5400" dirty="0"/>
              <a:t> the resume</a:t>
            </a:r>
            <a:r>
              <a:rPr lang="en-US" sz="4800" dirty="0"/>
              <a:t>	</a:t>
            </a:r>
          </a:p>
        </p:txBody>
      </p:sp>
    </p:spTree>
    <p:extLst>
      <p:ext uri="{BB962C8B-B14F-4D97-AF65-F5344CB8AC3E}">
        <p14:creationId xmlns:p14="http://schemas.microsoft.com/office/powerpoint/2010/main" val="1439965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914400"/>
            <a:ext cx="8763000" cy="5105400"/>
          </a:xfrm>
        </p:spPr>
        <p:txBody>
          <a:bodyPr>
            <a:normAutofit/>
          </a:bodyPr>
          <a:lstStyle/>
          <a:p>
            <a:pPr marL="109728" indent="0">
              <a:lnSpc>
                <a:spcPct val="150000"/>
              </a:lnSpc>
              <a:buNone/>
            </a:pPr>
            <a:r>
              <a:rPr lang="en-US" sz="5400" b="1" dirty="0"/>
              <a:t>Self-assessment/Inventory</a:t>
            </a:r>
          </a:p>
          <a:p>
            <a:pPr lvl="3">
              <a:lnSpc>
                <a:spcPct val="150000"/>
              </a:lnSpc>
            </a:pPr>
            <a:r>
              <a:rPr lang="en-US" sz="4400" b="1" dirty="0"/>
              <a:t>Skills, knowledge</a:t>
            </a:r>
          </a:p>
          <a:p>
            <a:pPr lvl="3">
              <a:lnSpc>
                <a:spcPct val="150000"/>
              </a:lnSpc>
            </a:pPr>
            <a:r>
              <a:rPr lang="en-US" sz="4400" b="1" dirty="0"/>
              <a:t>Interests </a:t>
            </a:r>
          </a:p>
          <a:p>
            <a:pPr lvl="3">
              <a:lnSpc>
                <a:spcPct val="150000"/>
              </a:lnSpc>
            </a:pPr>
            <a:r>
              <a:rPr lang="en-US" sz="4400" b="1" dirty="0"/>
              <a:t>Deal-breakers</a:t>
            </a:r>
          </a:p>
          <a:p>
            <a:pPr marL="109728" indent="0">
              <a:lnSpc>
                <a:spcPct val="150000"/>
              </a:lnSpc>
              <a:buNone/>
            </a:pPr>
            <a:endParaRPr lang="en-US" sz="4800" b="1" dirty="0"/>
          </a:p>
          <a:p>
            <a:endParaRPr lang="en-US" sz="4400" dirty="0"/>
          </a:p>
        </p:txBody>
      </p:sp>
      <p:sp>
        <p:nvSpPr>
          <p:cNvPr id="4" name="Footer Placeholder 3"/>
          <p:cNvSpPr>
            <a:spLocks noGrp="1"/>
          </p:cNvSpPr>
          <p:nvPr>
            <p:ph type="ftr" sz="quarter" idx="11"/>
          </p:nvPr>
        </p:nvSpPr>
        <p:spPr>
          <a:xfrm>
            <a:off x="7696200" y="6407945"/>
            <a:ext cx="2590800" cy="365125"/>
          </a:xfrm>
        </p:spPr>
        <p:txBody>
          <a:bodyPr/>
          <a:lstStyle/>
          <a:p>
            <a:r>
              <a:rPr lang="en-US" sz="1400" b="1" i="1" dirty="0"/>
              <a:t>Winter HR Consulting, LLC</a:t>
            </a:r>
          </a:p>
        </p:txBody>
      </p:sp>
    </p:spTree>
    <p:extLst>
      <p:ext uri="{BB962C8B-B14F-4D97-AF65-F5344CB8AC3E}">
        <p14:creationId xmlns:p14="http://schemas.microsoft.com/office/powerpoint/2010/main" val="98220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1481329"/>
            <a:ext cx="8229600" cy="4157472"/>
          </a:xfrm>
        </p:spPr>
        <p:txBody>
          <a:bodyPr>
            <a:normAutofit/>
          </a:bodyPr>
          <a:lstStyle/>
          <a:p>
            <a:endParaRPr lang="en-US" dirty="0"/>
          </a:p>
          <a:p>
            <a:pPr algn="ctr">
              <a:lnSpc>
                <a:spcPct val="150000"/>
              </a:lnSpc>
              <a:buNone/>
            </a:pPr>
            <a:r>
              <a:rPr lang="en-US" sz="5400" b="1" dirty="0"/>
              <a:t>Chronological or</a:t>
            </a:r>
          </a:p>
          <a:p>
            <a:pPr algn="ctr">
              <a:lnSpc>
                <a:spcPct val="150000"/>
              </a:lnSpc>
              <a:buNone/>
            </a:pPr>
            <a:endParaRPr lang="en-US" sz="1200" b="1" dirty="0"/>
          </a:p>
          <a:p>
            <a:pPr algn="ctr">
              <a:lnSpc>
                <a:spcPct val="150000"/>
              </a:lnSpc>
              <a:buNone/>
            </a:pPr>
            <a:r>
              <a:rPr lang="en-US" sz="5400" b="1" dirty="0"/>
              <a:t>Functional?</a:t>
            </a:r>
          </a:p>
        </p:txBody>
      </p:sp>
      <p:sp>
        <p:nvSpPr>
          <p:cNvPr id="4" name="Footer Placeholder 3"/>
          <p:cNvSpPr>
            <a:spLocks noGrp="1"/>
          </p:cNvSpPr>
          <p:nvPr>
            <p:ph type="ftr" sz="quarter" idx="11"/>
          </p:nvPr>
        </p:nvSpPr>
        <p:spPr>
          <a:xfrm>
            <a:off x="7696200" y="6407945"/>
            <a:ext cx="2590800" cy="365125"/>
          </a:xfrm>
        </p:spPr>
        <p:txBody>
          <a:bodyPr/>
          <a:lstStyle/>
          <a:p>
            <a:r>
              <a:rPr lang="en-US" sz="1400" b="1" i="1" dirty="0"/>
              <a:t>Winter HR Consulting, LLC</a:t>
            </a:r>
          </a:p>
        </p:txBody>
      </p:sp>
      <p:sp>
        <p:nvSpPr>
          <p:cNvPr id="2" name="Title 1"/>
          <p:cNvSpPr>
            <a:spLocks noGrp="1"/>
          </p:cNvSpPr>
          <p:nvPr>
            <p:ph type="title"/>
          </p:nvPr>
        </p:nvSpPr>
        <p:spPr/>
        <p:txBody>
          <a:bodyPr>
            <a:normAutofit/>
          </a:bodyPr>
          <a:lstStyle/>
          <a:p>
            <a:r>
              <a:rPr lang="en-US" sz="5400" dirty="0"/>
              <a:t>Basics . . . </a:t>
            </a:r>
            <a:r>
              <a:rPr lang="en-US" sz="4800" dirty="0"/>
              <a:t>	</a:t>
            </a:r>
          </a:p>
        </p:txBody>
      </p:sp>
    </p:spTree>
    <p:extLst>
      <p:ext uri="{BB962C8B-B14F-4D97-AF65-F5344CB8AC3E}">
        <p14:creationId xmlns:p14="http://schemas.microsoft.com/office/powerpoint/2010/main" val="771576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8592</TotalTime>
  <Words>1222</Words>
  <Application>Microsoft Macintosh PowerPoint</Application>
  <PresentationFormat>Widescreen</PresentationFormat>
  <Paragraphs>242</Paragraphs>
  <Slides>30</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5" baseType="lpstr">
      <vt:lpstr>Arial</vt:lpstr>
      <vt:lpstr>Calibri</vt:lpstr>
      <vt:lpstr>Calibri Light</vt:lpstr>
      <vt:lpstr>Office Theme</vt:lpstr>
      <vt:lpstr>Document</vt:lpstr>
      <vt:lpstr>Resume Basics</vt:lpstr>
      <vt:lpstr>Proposed Ground Rules</vt:lpstr>
      <vt:lpstr>My Biases</vt:lpstr>
      <vt:lpstr>What Recruiters Say….</vt:lpstr>
      <vt:lpstr>PowerPoint Presentation</vt:lpstr>
      <vt:lpstr>Your Resume:  What It Is and Is Not</vt:lpstr>
      <vt:lpstr>Before the resume </vt:lpstr>
      <vt:lpstr>PowerPoint Presentation</vt:lpstr>
      <vt:lpstr>Basics . . .  </vt:lpstr>
      <vt:lpstr>Appearance Counts</vt:lpstr>
      <vt:lpstr>Customize?  Multiple Versions?</vt:lpstr>
      <vt:lpstr>PowerPoint Presentation</vt:lpstr>
      <vt:lpstr>Your Identity, “Brand:”   Generic VS Focused</vt:lpstr>
      <vt:lpstr>Key Words</vt:lpstr>
      <vt:lpstr>PowerPoint Presentation</vt:lpstr>
      <vt:lpstr> </vt:lpstr>
      <vt:lpstr>PowerPoint Presentation</vt:lpstr>
      <vt:lpstr> </vt:lpstr>
      <vt:lpstr> </vt:lpstr>
      <vt:lpstr>Professional Profile</vt:lpstr>
      <vt:lpstr>Professional Summary -- Examples</vt:lpstr>
      <vt:lpstr>Professional Summary -- Examples</vt:lpstr>
      <vt:lpstr>Accomplishments, Not Responsibilities</vt:lpstr>
      <vt:lpstr>What I Hear….</vt:lpstr>
      <vt:lpstr>Accomplishment</vt:lpstr>
      <vt:lpstr>Accomplishment</vt:lpstr>
      <vt:lpstr>Accomplishment</vt:lpstr>
      <vt:lpstr>Is Your Resume?</vt:lpstr>
      <vt:lpstr>Final Thoughts:   </vt:lpstr>
      <vt:lpstr>Questions?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Resume</dc:title>
  <dc:creator>Edward Landry</dc:creator>
  <cp:lastModifiedBy>Michael Soden</cp:lastModifiedBy>
  <cp:revision>92</cp:revision>
  <cp:lastPrinted>2018-10-31T14:03:28Z</cp:lastPrinted>
  <dcterms:created xsi:type="dcterms:W3CDTF">2015-08-13T14:11:09Z</dcterms:created>
  <dcterms:modified xsi:type="dcterms:W3CDTF">2020-07-29T20:22:31Z</dcterms:modified>
</cp:coreProperties>
</file>