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256" r:id="rId2"/>
    <p:sldId id="281" r:id="rId3"/>
    <p:sldId id="283" r:id="rId4"/>
    <p:sldId id="258" r:id="rId5"/>
    <p:sldId id="270" r:id="rId6"/>
    <p:sldId id="271" r:id="rId7"/>
    <p:sldId id="285" r:id="rId8"/>
    <p:sldId id="284" r:id="rId9"/>
    <p:sldId id="272" r:id="rId10"/>
    <p:sldId id="262" r:id="rId11"/>
    <p:sldId id="273" r:id="rId12"/>
    <p:sldId id="267" r:id="rId13"/>
    <p:sldId id="279" r:id="rId14"/>
    <p:sldId id="27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64829" autoAdjust="0"/>
  </p:normalViewPr>
  <p:slideViewPr>
    <p:cSldViewPr>
      <p:cViewPr varScale="1">
        <p:scale>
          <a:sx n="51" d="100"/>
          <a:sy n="51" d="100"/>
        </p:scale>
        <p:origin x="1434" y="72"/>
      </p:cViewPr>
      <p:guideLst>
        <p:guide orient="horz" pos="2160"/>
        <p:guide pos="2880"/>
      </p:guideLst>
    </p:cSldViewPr>
  </p:slideViewPr>
  <p:outlineViewPr>
    <p:cViewPr>
      <p:scale>
        <a:sx n="33" d="100"/>
        <a:sy n="33" d="100"/>
      </p:scale>
      <p:origin x="0" y="-587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A2DEB8-E75C-40D0-B531-39F31D0324C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FB6134C-DF62-4146-A2D4-8D18BA939C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E3CE853-AAC9-4D0F-84AB-86EB1E1074DF}" type="datetimeFigureOut">
              <a:rPr lang="en-US" smtClean="0"/>
              <a:t>8/11/2020</a:t>
            </a:fld>
            <a:endParaRPr lang="en-US"/>
          </a:p>
        </p:txBody>
      </p:sp>
      <p:sp>
        <p:nvSpPr>
          <p:cNvPr id="4" name="Footer Placeholder 3">
            <a:extLst>
              <a:ext uri="{FF2B5EF4-FFF2-40B4-BE49-F238E27FC236}">
                <a16:creationId xmlns:a16="http://schemas.microsoft.com/office/drawing/2014/main" id="{7D072C79-CBD7-4511-8772-54D6D655C81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DFC32-20A3-4303-8144-2EED584C88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0CE6D0-A123-4B6E-B353-0B368589687F}" type="slidenum">
              <a:rPr lang="en-US" smtClean="0"/>
              <a:t>‹#›</a:t>
            </a:fld>
            <a:endParaRPr lang="en-US"/>
          </a:p>
        </p:txBody>
      </p:sp>
    </p:spTree>
    <p:extLst>
      <p:ext uri="{BB962C8B-B14F-4D97-AF65-F5344CB8AC3E}">
        <p14:creationId xmlns:p14="http://schemas.microsoft.com/office/powerpoint/2010/main" val="2337050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11916F-1AD9-4C41-936B-2E379095FEB8}" type="datetimeFigureOut">
              <a:rPr lang="en-US" smtClean="0"/>
              <a:t>8/11/2020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738606-FEEB-4C92-B385-C5483D3E29FB}" type="slidenum">
              <a:rPr lang="en-US" smtClean="0"/>
              <a:t>‹#›</a:t>
            </a:fld>
            <a:endParaRPr lang="en-US" dirty="0"/>
          </a:p>
        </p:txBody>
      </p:sp>
    </p:spTree>
    <p:extLst>
      <p:ext uri="{BB962C8B-B14F-4D97-AF65-F5344CB8AC3E}">
        <p14:creationId xmlns:p14="http://schemas.microsoft.com/office/powerpoint/2010/main" val="1125239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738606-FEEB-4C92-B385-C5483D3E29FB}" type="slidenum">
              <a:rPr lang="en-US" smtClean="0"/>
              <a:t>1</a:t>
            </a:fld>
            <a:endParaRPr lang="en-US" dirty="0"/>
          </a:p>
        </p:txBody>
      </p:sp>
    </p:spTree>
    <p:extLst>
      <p:ext uri="{BB962C8B-B14F-4D97-AF65-F5344CB8AC3E}">
        <p14:creationId xmlns:p14="http://schemas.microsoft.com/office/powerpoint/2010/main" val="1514887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sound exciting, and they jump out at people.</a:t>
            </a:r>
          </a:p>
          <a:p>
            <a:endParaRPr lang="en-US" dirty="0"/>
          </a:p>
          <a:p>
            <a:r>
              <a:rPr lang="en-US" dirty="0"/>
              <a:t>Attitude determines success</a:t>
            </a:r>
          </a:p>
          <a:p>
            <a:r>
              <a:rPr lang="en-US" dirty="0"/>
              <a:t>Attitude determines personal compatibility with interviewer </a:t>
            </a:r>
            <a:r>
              <a:rPr lang="en-US"/>
              <a:t>or reader</a:t>
            </a:r>
            <a:endParaRPr lang="en-US" dirty="0"/>
          </a:p>
          <a:p>
            <a:endParaRPr lang="en-US" dirty="0"/>
          </a:p>
          <a:p>
            <a:r>
              <a:rPr lang="en-US" dirty="0"/>
              <a:t>Employers don’t want to know what you did in the past , they want to know how you can help them succeed in the future. It’s very hard to draw accomplishments out of people, make it easy for people and tell them.</a:t>
            </a:r>
          </a:p>
          <a:p>
            <a:endParaRPr lang="en-US" dirty="0"/>
          </a:p>
          <a:p>
            <a:r>
              <a:rPr lang="en-US" dirty="0"/>
              <a:t>Questions for your accomplishments are asked many ways including introductions, phone interviews, case studies and in person interviews. Such as situational, behavioral, panel – all they want to know is “Can your past accomplishments help them.”</a:t>
            </a:r>
          </a:p>
          <a:p>
            <a:endParaRPr lang="en-US" dirty="0"/>
          </a:p>
          <a:p>
            <a:endParaRPr lang="en-US" dirty="0"/>
          </a:p>
        </p:txBody>
      </p:sp>
      <p:sp>
        <p:nvSpPr>
          <p:cNvPr id="4" name="Slide Number Placeholder 3"/>
          <p:cNvSpPr>
            <a:spLocks noGrp="1"/>
          </p:cNvSpPr>
          <p:nvPr>
            <p:ph type="sldNum" sz="quarter" idx="10"/>
          </p:nvPr>
        </p:nvSpPr>
        <p:spPr/>
        <p:txBody>
          <a:bodyPr/>
          <a:lstStyle/>
          <a:p>
            <a:fld id="{0F738606-FEEB-4C92-B385-C5483D3E29FB}" type="slidenum">
              <a:rPr lang="en-US" smtClean="0"/>
              <a:t>10</a:t>
            </a:fld>
            <a:endParaRPr lang="en-US"/>
          </a:p>
        </p:txBody>
      </p:sp>
    </p:spTree>
    <p:extLst>
      <p:ext uri="{BB962C8B-B14F-4D97-AF65-F5344CB8AC3E}">
        <p14:creationId xmlns:p14="http://schemas.microsoft.com/office/powerpoint/2010/main" val="33289214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738606-FEEB-4C92-B385-C5483D3E29FB}" type="slidenum">
              <a:rPr lang="en-US" smtClean="0"/>
              <a:t>11</a:t>
            </a:fld>
            <a:endParaRPr lang="en-US"/>
          </a:p>
        </p:txBody>
      </p:sp>
    </p:spTree>
    <p:extLst>
      <p:ext uri="{BB962C8B-B14F-4D97-AF65-F5344CB8AC3E}">
        <p14:creationId xmlns:p14="http://schemas.microsoft.com/office/powerpoint/2010/main" val="546026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your accomplishments to Aim your search.</a:t>
            </a:r>
          </a:p>
          <a:p>
            <a:endParaRPr lang="en-US" dirty="0"/>
          </a:p>
          <a:p>
            <a:r>
              <a:rPr lang="en-US" dirty="0"/>
              <a:t>When you know your accomplishments and know where you’ve had success, what occupations you enjoy, the industries and locations you want to work, so that you can tell others clearly and focus on the really small center of the bullseye.</a:t>
            </a:r>
          </a:p>
          <a:p>
            <a:endParaRPr lang="en-US" dirty="0"/>
          </a:p>
          <a:p>
            <a:r>
              <a:rPr lang="en-US" dirty="0"/>
              <a:t>When you identify your accomplishments you can see your strengths and weaknesses; from 2 perspectives, first your K,S,A’s, and, second, what gives you strength and energy, against those that exhaust and weaken you.</a:t>
            </a:r>
          </a:p>
          <a:p>
            <a:endParaRPr lang="en-US" dirty="0"/>
          </a:p>
        </p:txBody>
      </p:sp>
      <p:sp>
        <p:nvSpPr>
          <p:cNvPr id="4" name="Slide Number Placeholder 3"/>
          <p:cNvSpPr>
            <a:spLocks noGrp="1"/>
          </p:cNvSpPr>
          <p:nvPr>
            <p:ph type="sldNum" sz="quarter" idx="10"/>
          </p:nvPr>
        </p:nvSpPr>
        <p:spPr/>
        <p:txBody>
          <a:bodyPr/>
          <a:lstStyle/>
          <a:p>
            <a:fld id="{0F738606-FEEB-4C92-B385-C5483D3E29FB}" type="slidenum">
              <a:rPr lang="en-US" smtClean="0"/>
              <a:t>12</a:t>
            </a:fld>
            <a:endParaRPr lang="en-US"/>
          </a:p>
        </p:txBody>
      </p:sp>
    </p:spTree>
    <p:extLst>
      <p:ext uri="{BB962C8B-B14F-4D97-AF65-F5344CB8AC3E}">
        <p14:creationId xmlns:p14="http://schemas.microsoft.com/office/powerpoint/2010/main" val="62141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Specific – talk about time you worked for a younger boss or colleague</a:t>
            </a:r>
          </a:p>
          <a:p>
            <a:endParaRPr lang="en-US" dirty="0"/>
          </a:p>
          <a:p>
            <a:r>
              <a:rPr lang="en-US" dirty="0"/>
              <a:t>Passionate – you have experience, younger candidates don’t, they sell enthusiasm and passion, you have to bring that.</a:t>
            </a:r>
          </a:p>
          <a:p>
            <a:endParaRPr lang="en-US" dirty="0"/>
          </a:p>
          <a:p>
            <a:r>
              <a:rPr lang="en-US" dirty="0"/>
              <a:t>Age – act your age, don’t dress like a millennial, don’t mimic their behavior or language</a:t>
            </a:r>
          </a:p>
          <a:p>
            <a:endParaRPr lang="en-US" dirty="0"/>
          </a:p>
          <a:p>
            <a:r>
              <a:rPr lang="en-US" dirty="0"/>
              <a:t>Flexibility – show your adaptable, cooperative, handle direction &amp; feedback, help diverse teams succeed</a:t>
            </a:r>
          </a:p>
          <a:p>
            <a:endParaRPr lang="en-US" dirty="0"/>
          </a:p>
        </p:txBody>
      </p:sp>
      <p:sp>
        <p:nvSpPr>
          <p:cNvPr id="4" name="Slide Number Placeholder 3"/>
          <p:cNvSpPr>
            <a:spLocks noGrp="1"/>
          </p:cNvSpPr>
          <p:nvPr>
            <p:ph type="sldNum" sz="quarter" idx="10"/>
          </p:nvPr>
        </p:nvSpPr>
        <p:spPr/>
        <p:txBody>
          <a:bodyPr/>
          <a:lstStyle/>
          <a:p>
            <a:fld id="{0F738606-FEEB-4C92-B385-C5483D3E29FB}" type="slidenum">
              <a:rPr lang="en-US" smtClean="0"/>
              <a:t>13</a:t>
            </a:fld>
            <a:endParaRPr lang="en-US" dirty="0"/>
          </a:p>
        </p:txBody>
      </p:sp>
    </p:spTree>
    <p:extLst>
      <p:ext uri="{BB962C8B-B14F-4D97-AF65-F5344CB8AC3E}">
        <p14:creationId xmlns:p14="http://schemas.microsoft.com/office/powerpoint/2010/main" val="1906617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Stories are Sales Tactics</a:t>
            </a:r>
          </a:p>
        </p:txBody>
      </p:sp>
      <p:sp>
        <p:nvSpPr>
          <p:cNvPr id="4" name="Slide Number Placeholder 3"/>
          <p:cNvSpPr>
            <a:spLocks noGrp="1"/>
          </p:cNvSpPr>
          <p:nvPr>
            <p:ph type="sldNum" sz="quarter" idx="5"/>
          </p:nvPr>
        </p:nvSpPr>
        <p:spPr/>
        <p:txBody>
          <a:bodyPr/>
          <a:lstStyle/>
          <a:p>
            <a:fld id="{0F738606-FEEB-4C92-B385-C5483D3E29FB}" type="slidenum">
              <a:rPr lang="en-US" smtClean="0"/>
              <a:t>2</a:t>
            </a:fld>
            <a:endParaRPr lang="en-US" dirty="0"/>
          </a:p>
        </p:txBody>
      </p:sp>
    </p:spTree>
    <p:extLst>
      <p:ext uri="{BB962C8B-B14F-4D97-AF65-F5344CB8AC3E}">
        <p14:creationId xmlns:p14="http://schemas.microsoft.com/office/powerpoint/2010/main" val="3221705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format to tell your story. This format helps you tell your accomplishment in a way that is easy for someone to understand, To make sure all the details are covered, and so you don’t forget anything. If they ask a question that you don’t have a prepared story for, put your answer in this framework.</a:t>
            </a:r>
          </a:p>
          <a:p>
            <a:endParaRPr lang="en-US" dirty="0"/>
          </a:p>
          <a:p>
            <a:r>
              <a:rPr lang="en-US" dirty="0"/>
              <a:t>Having good SOAR stories separate you from just being a commodity.</a:t>
            </a:r>
          </a:p>
          <a:p>
            <a:endParaRPr lang="en-US" dirty="0"/>
          </a:p>
          <a:p>
            <a:r>
              <a:rPr lang="en-US" dirty="0"/>
              <a:t>Story of Carilion Hospital</a:t>
            </a:r>
          </a:p>
        </p:txBody>
      </p:sp>
      <p:sp>
        <p:nvSpPr>
          <p:cNvPr id="4" name="Slide Number Placeholder 3"/>
          <p:cNvSpPr>
            <a:spLocks noGrp="1"/>
          </p:cNvSpPr>
          <p:nvPr>
            <p:ph type="sldNum" sz="quarter" idx="5"/>
          </p:nvPr>
        </p:nvSpPr>
        <p:spPr/>
        <p:txBody>
          <a:bodyPr/>
          <a:lstStyle/>
          <a:p>
            <a:fld id="{0F738606-FEEB-4C92-B385-C5483D3E29FB}" type="slidenum">
              <a:rPr lang="en-US" smtClean="0"/>
              <a:t>3</a:t>
            </a:fld>
            <a:endParaRPr lang="en-US" dirty="0"/>
          </a:p>
        </p:txBody>
      </p:sp>
    </p:spTree>
    <p:extLst>
      <p:ext uri="{BB962C8B-B14F-4D97-AF65-F5344CB8AC3E}">
        <p14:creationId xmlns:p14="http://schemas.microsoft.com/office/powerpoint/2010/main" val="2784782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typical format used by interviewers.</a:t>
            </a:r>
          </a:p>
          <a:p>
            <a:endParaRPr lang="en-US" dirty="0"/>
          </a:p>
          <a:p>
            <a:r>
              <a:rPr lang="en-US" dirty="0"/>
              <a:t>There is usually, a score for each question, asking how well the question was answered. They total up the scores and those candidates with the highest scores move to the next round. </a:t>
            </a:r>
          </a:p>
        </p:txBody>
      </p:sp>
      <p:sp>
        <p:nvSpPr>
          <p:cNvPr id="4" name="Slide Number Placeholder 3"/>
          <p:cNvSpPr>
            <a:spLocks noGrp="1"/>
          </p:cNvSpPr>
          <p:nvPr>
            <p:ph type="sldNum" sz="quarter" idx="5"/>
          </p:nvPr>
        </p:nvSpPr>
        <p:spPr/>
        <p:txBody>
          <a:bodyPr/>
          <a:lstStyle/>
          <a:p>
            <a:fld id="{0F738606-FEEB-4C92-B385-C5483D3E29FB}" type="slidenum">
              <a:rPr lang="en-US" smtClean="0"/>
              <a:t>4</a:t>
            </a:fld>
            <a:endParaRPr lang="en-US" dirty="0"/>
          </a:p>
        </p:txBody>
      </p:sp>
    </p:spTree>
    <p:extLst>
      <p:ext uri="{BB962C8B-B14F-4D97-AF65-F5344CB8AC3E}">
        <p14:creationId xmlns:p14="http://schemas.microsoft.com/office/powerpoint/2010/main" val="523397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Putting your story in this format makes it easy for others to follow and for you not to forget parts of the story. I am always amazed</a:t>
            </a:r>
            <a:r>
              <a:rPr lang="en-US" baseline="0" dirty="0"/>
              <a:t> in interviews where candidates don’t tell the results or spend too much time describing the situation. The action and results are most important, situation is least important.</a:t>
            </a:r>
            <a:endParaRPr lang="en-US" dirty="0"/>
          </a:p>
          <a:p>
            <a:endParaRPr lang="en-US" dirty="0"/>
          </a:p>
          <a:p>
            <a:r>
              <a:rPr lang="en-US" dirty="0"/>
              <a:t>In Results, see the period after 90%. That means stop talking, silence is good in an interview. Give them a chance to finish writing.</a:t>
            </a:r>
          </a:p>
          <a:p>
            <a:endParaRPr lang="en-US" dirty="0"/>
          </a:p>
        </p:txBody>
      </p:sp>
      <p:sp>
        <p:nvSpPr>
          <p:cNvPr id="4" name="Slide Number Placeholder 3"/>
          <p:cNvSpPr>
            <a:spLocks noGrp="1"/>
          </p:cNvSpPr>
          <p:nvPr>
            <p:ph type="sldNum" sz="quarter" idx="10"/>
          </p:nvPr>
        </p:nvSpPr>
        <p:spPr/>
        <p:txBody>
          <a:bodyPr/>
          <a:lstStyle/>
          <a:p>
            <a:fld id="{F92868BE-76D0-4EBE-876D-A0945C320BEA}" type="slidenum">
              <a:rPr lang="en-US" smtClean="0"/>
              <a:t>5</a:t>
            </a:fld>
            <a:endParaRPr lang="en-US" dirty="0"/>
          </a:p>
        </p:txBody>
      </p:sp>
    </p:spTree>
    <p:extLst>
      <p:ext uri="{BB962C8B-B14F-4D97-AF65-F5344CB8AC3E}">
        <p14:creationId xmlns:p14="http://schemas.microsoft.com/office/powerpoint/2010/main" val="916429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Task is just what was assigned to you.</a:t>
            </a:r>
          </a:p>
          <a:p>
            <a:r>
              <a:rPr lang="en-US" dirty="0"/>
              <a:t>Opportunity, Problem and Challenge are similar, your attitude changes as you look at an issue that is causing you pain and the solution.</a:t>
            </a:r>
          </a:p>
          <a:p>
            <a:endParaRPr lang="en-US" dirty="0"/>
          </a:p>
          <a:p>
            <a:r>
              <a:rPr lang="en-US" dirty="0"/>
              <a:t>For Challenge and Circumstances, how did you get around the obstacle, how did you realize, reframe and what resources did you use?</a:t>
            </a:r>
          </a:p>
          <a:p>
            <a:endParaRPr lang="en-US" dirty="0"/>
          </a:p>
        </p:txBody>
      </p:sp>
      <p:sp>
        <p:nvSpPr>
          <p:cNvPr id="4" name="Slide Number Placeholder 3"/>
          <p:cNvSpPr>
            <a:spLocks noGrp="1"/>
          </p:cNvSpPr>
          <p:nvPr>
            <p:ph type="sldNum" sz="quarter" idx="5"/>
          </p:nvPr>
        </p:nvSpPr>
        <p:spPr/>
        <p:txBody>
          <a:bodyPr/>
          <a:lstStyle/>
          <a:p>
            <a:fld id="{0F738606-FEEB-4C92-B385-C5483D3E29FB}" type="slidenum">
              <a:rPr lang="en-US" smtClean="0"/>
              <a:t>6</a:t>
            </a:fld>
            <a:endParaRPr lang="en-US" dirty="0"/>
          </a:p>
        </p:txBody>
      </p:sp>
    </p:spTree>
    <p:extLst>
      <p:ext uri="{BB962C8B-B14F-4D97-AF65-F5344CB8AC3E}">
        <p14:creationId xmlns:p14="http://schemas.microsoft.com/office/powerpoint/2010/main" val="2485210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some questions to ask yourself to add depth to your stories.</a:t>
            </a:r>
          </a:p>
          <a:p>
            <a:endParaRPr lang="en-US" dirty="0"/>
          </a:p>
          <a:p>
            <a:r>
              <a:rPr lang="en-US" dirty="0"/>
              <a:t>Add details to your stories.</a:t>
            </a:r>
          </a:p>
        </p:txBody>
      </p:sp>
      <p:sp>
        <p:nvSpPr>
          <p:cNvPr id="4" name="Slide Number Placeholder 3"/>
          <p:cNvSpPr>
            <a:spLocks noGrp="1"/>
          </p:cNvSpPr>
          <p:nvPr>
            <p:ph type="sldNum" sz="quarter" idx="5"/>
          </p:nvPr>
        </p:nvSpPr>
        <p:spPr/>
        <p:txBody>
          <a:bodyPr/>
          <a:lstStyle/>
          <a:p>
            <a:fld id="{0F738606-FEEB-4C92-B385-C5483D3E29FB}" type="slidenum">
              <a:rPr lang="en-US" smtClean="0"/>
              <a:t>7</a:t>
            </a:fld>
            <a:endParaRPr lang="en-US" dirty="0"/>
          </a:p>
        </p:txBody>
      </p:sp>
    </p:spTree>
    <p:extLst>
      <p:ext uri="{BB962C8B-B14F-4D97-AF65-F5344CB8AC3E}">
        <p14:creationId xmlns:p14="http://schemas.microsoft.com/office/powerpoint/2010/main" val="6260819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times people will tell a story, but it doesn’t mean anything.</a:t>
            </a:r>
          </a:p>
        </p:txBody>
      </p:sp>
      <p:sp>
        <p:nvSpPr>
          <p:cNvPr id="4" name="Slide Number Placeholder 3"/>
          <p:cNvSpPr>
            <a:spLocks noGrp="1"/>
          </p:cNvSpPr>
          <p:nvPr>
            <p:ph type="sldNum" sz="quarter" idx="5"/>
          </p:nvPr>
        </p:nvSpPr>
        <p:spPr/>
        <p:txBody>
          <a:bodyPr/>
          <a:lstStyle/>
          <a:p>
            <a:fld id="{0F738606-FEEB-4C92-B385-C5483D3E29FB}" type="slidenum">
              <a:rPr lang="en-US" smtClean="0"/>
              <a:t>8</a:t>
            </a:fld>
            <a:endParaRPr lang="en-US" dirty="0"/>
          </a:p>
        </p:txBody>
      </p:sp>
    </p:spTree>
    <p:extLst>
      <p:ext uri="{BB962C8B-B14F-4D97-AF65-F5344CB8AC3E}">
        <p14:creationId xmlns:p14="http://schemas.microsoft.com/office/powerpoint/2010/main" val="10501948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least 2 lines on a resume, no more than 4.</a:t>
            </a:r>
          </a:p>
          <a:p>
            <a:endParaRPr lang="en-US" dirty="0"/>
          </a:p>
          <a:p>
            <a:r>
              <a:rPr lang="en-US" dirty="0"/>
              <a:t>Write like Ernest Hemingway not David Baldacci.</a:t>
            </a:r>
          </a:p>
          <a:p>
            <a:endParaRPr lang="en-US" dirty="0"/>
          </a:p>
          <a:p>
            <a:r>
              <a:rPr lang="en-US" dirty="0"/>
              <a:t>Show</a:t>
            </a:r>
            <a:r>
              <a:rPr lang="en-US" baseline="0" dirty="0"/>
              <a:t> what you can do for an employer, not how you do it.</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F92868BE-76D0-4EBE-876D-A0945C320BEA}" type="slidenum">
              <a:rPr lang="en-US" smtClean="0"/>
              <a:t>9</a:t>
            </a:fld>
            <a:endParaRPr lang="en-US" dirty="0"/>
          </a:p>
        </p:txBody>
      </p:sp>
    </p:spTree>
    <p:extLst>
      <p:ext uri="{BB962C8B-B14F-4D97-AF65-F5344CB8AC3E}">
        <p14:creationId xmlns:p14="http://schemas.microsoft.com/office/powerpoint/2010/main" val="25333821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8FC55390-4092-4A06-B11A-766DF3E6F5E7}" type="datetimeFigureOut">
              <a:rPr lang="en-US" smtClean="0"/>
              <a:t>8/11/2020</a:t>
            </a:fld>
            <a:endParaRPr lang="en-US" dirty="0"/>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973969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2606165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3197903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1309537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3032440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18058195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18919894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8FC55390-4092-4A06-B11A-766DF3E6F5E7}" type="datetimeFigureOut">
              <a:rPr lang="en-US" smtClean="0"/>
              <a:t>8/11/2020</a:t>
            </a:fld>
            <a:endParaRPr lang="en-US" dirty="0"/>
          </a:p>
        </p:txBody>
      </p:sp>
      <p:sp>
        <p:nvSpPr>
          <p:cNvPr id="5" name="Footer Placeholder 4"/>
          <p:cNvSpPr>
            <a:spLocks noGrp="1"/>
          </p:cNvSpPr>
          <p:nvPr>
            <p:ph type="ftr" sz="quarter" idx="11"/>
          </p:nvPr>
        </p:nvSpPr>
        <p:spPr>
          <a:xfrm>
            <a:off x="516133" y="6387910"/>
            <a:ext cx="3859795" cy="228660"/>
          </a:xfrm>
        </p:spPr>
        <p:txBody>
          <a:bodyPr/>
          <a:lstStyle/>
          <a:p>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913089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5" name="Footer Placeholder 4"/>
          <p:cNvSpPr>
            <a:spLocks noGrp="1"/>
          </p:cNvSpPr>
          <p:nvPr>
            <p:ph type="ftr" sz="quarter" idx="11"/>
          </p:nvPr>
        </p:nvSpPr>
        <p:spPr>
          <a:xfrm>
            <a:off x="538546" y="6365498"/>
            <a:ext cx="3859795" cy="228660"/>
          </a:xfrm>
        </p:spPr>
        <p:txBody>
          <a:bodyPr/>
          <a:lstStyle/>
          <a:p>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651434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863009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2288490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2934260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38276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3577311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2877398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727609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C55390-4092-4A06-B11A-766DF3E6F5E7}" type="datetimeFigureOut">
              <a:rPr lang="en-US" smtClean="0"/>
              <a:t>8/11/2020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1599456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8FC55390-4092-4A06-B11A-766DF3E6F5E7}" type="datetimeFigureOut">
              <a:rPr lang="en-US" smtClean="0"/>
              <a:t>8/11/2020</a:t>
            </a:fld>
            <a:endParaRPr lang="en-US" dirty="0"/>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n-US" dirty="0"/>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12260053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1"/>
            <a:ext cx="7772400" cy="2438400"/>
          </a:xfrm>
        </p:spPr>
        <p:txBody>
          <a:bodyPr>
            <a:normAutofit/>
          </a:bodyPr>
          <a:lstStyle/>
          <a:p>
            <a:r>
              <a:rPr lang="en-US" dirty="0"/>
              <a:t>Telling Your Accomplishments Through S.O.A.R.</a:t>
            </a:r>
          </a:p>
        </p:txBody>
      </p:sp>
      <p:sp>
        <p:nvSpPr>
          <p:cNvPr id="3" name="Subtitle 2"/>
          <p:cNvSpPr>
            <a:spLocks noGrp="1"/>
          </p:cNvSpPr>
          <p:nvPr>
            <p:ph type="subTitle" idx="1"/>
          </p:nvPr>
        </p:nvSpPr>
        <p:spPr>
          <a:xfrm>
            <a:off x="1371600" y="4648200"/>
            <a:ext cx="6400800" cy="914400"/>
          </a:xfrm>
        </p:spPr>
        <p:txBody>
          <a:bodyPr>
            <a:normAutofit/>
          </a:bodyPr>
          <a:lstStyle/>
          <a:p>
            <a:endParaRPr lang="en-US" dirty="0"/>
          </a:p>
          <a:p>
            <a:pPr algn="ctr"/>
            <a:r>
              <a:rPr lang="en-US" sz="1700" dirty="0"/>
              <a:t>Paul Tiernan · paul.tiernan@live.com</a:t>
            </a:r>
          </a:p>
        </p:txBody>
      </p:sp>
    </p:spTree>
    <p:extLst>
      <p:ext uri="{BB962C8B-B14F-4D97-AF65-F5344CB8AC3E}">
        <p14:creationId xmlns:p14="http://schemas.microsoft.com/office/powerpoint/2010/main" val="2363635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 out with Accomplishments</a:t>
            </a:r>
          </a:p>
        </p:txBody>
      </p:sp>
      <p:sp>
        <p:nvSpPr>
          <p:cNvPr id="3" name="Content Placeholder 2"/>
          <p:cNvSpPr>
            <a:spLocks noGrp="1"/>
          </p:cNvSpPr>
          <p:nvPr>
            <p:ph idx="1"/>
          </p:nvPr>
        </p:nvSpPr>
        <p:spPr/>
        <p:txBody>
          <a:bodyPr>
            <a:normAutofit fontScale="92500" lnSpcReduction="10000"/>
          </a:bodyPr>
          <a:lstStyle/>
          <a:p>
            <a:r>
              <a:rPr lang="en-US" dirty="0"/>
              <a:t>Lead with attitude</a:t>
            </a:r>
          </a:p>
          <a:p>
            <a:r>
              <a:rPr lang="en-US" dirty="0"/>
              <a:t>Use words that describe action and accomplishment:</a:t>
            </a:r>
          </a:p>
          <a:p>
            <a:pPr lvl="1"/>
            <a:r>
              <a:rPr lang="en-US" dirty="0"/>
              <a:t>Achieved…</a:t>
            </a:r>
          </a:p>
          <a:p>
            <a:pPr lvl="1"/>
            <a:r>
              <a:rPr lang="en-US" dirty="0"/>
              <a:t>Balanced…</a:t>
            </a:r>
          </a:p>
          <a:p>
            <a:pPr lvl="1"/>
            <a:r>
              <a:rPr lang="en-US" dirty="0"/>
              <a:t>Created…</a:t>
            </a:r>
          </a:p>
          <a:p>
            <a:pPr lvl="1"/>
            <a:r>
              <a:rPr lang="en-US" dirty="0"/>
              <a:t>Delivered…</a:t>
            </a:r>
          </a:p>
          <a:p>
            <a:pPr lvl="1"/>
            <a:r>
              <a:rPr lang="en-US" dirty="0"/>
              <a:t>Directed…</a:t>
            </a:r>
          </a:p>
          <a:p>
            <a:pPr lvl="1"/>
            <a:r>
              <a:rPr lang="en-US" dirty="0"/>
              <a:t>Established…</a:t>
            </a:r>
          </a:p>
          <a:p>
            <a:pPr lvl="1"/>
            <a:r>
              <a:rPr lang="en-US" dirty="0"/>
              <a:t>Generated…</a:t>
            </a:r>
          </a:p>
          <a:p>
            <a:pPr lvl="1"/>
            <a:r>
              <a:rPr lang="en-US" dirty="0"/>
              <a:t>Launched…</a:t>
            </a:r>
          </a:p>
          <a:p>
            <a:pPr lvl="1"/>
            <a:endParaRPr lang="en-US" dirty="0"/>
          </a:p>
          <a:p>
            <a:pPr lvl="1"/>
            <a:endParaRPr lang="en-US" dirty="0"/>
          </a:p>
        </p:txBody>
      </p:sp>
    </p:spTree>
    <p:extLst>
      <p:ext uri="{BB962C8B-B14F-4D97-AF65-F5344CB8AC3E}">
        <p14:creationId xmlns:p14="http://schemas.microsoft.com/office/powerpoint/2010/main" val="1899219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Your accomplishments:</a:t>
            </a:r>
          </a:p>
        </p:txBody>
      </p:sp>
      <p:sp>
        <p:nvSpPr>
          <p:cNvPr id="3" name="Content Placeholder 2"/>
          <p:cNvSpPr>
            <a:spLocks noGrp="1"/>
          </p:cNvSpPr>
          <p:nvPr>
            <p:ph idx="1"/>
          </p:nvPr>
        </p:nvSpPr>
        <p:spPr>
          <a:xfrm>
            <a:off x="864382" y="2489200"/>
            <a:ext cx="7289018" cy="3530600"/>
          </a:xfrm>
        </p:spPr>
        <p:txBody>
          <a:bodyPr>
            <a:normAutofit fontScale="77500" lnSpcReduction="20000"/>
          </a:bodyPr>
          <a:lstStyle/>
          <a:p>
            <a:pPr>
              <a:buFont typeface="Wingdings" panose="05000000000000000000" pitchFamily="2" charset="2"/>
              <a:buChar char="Ø"/>
            </a:pPr>
            <a:r>
              <a:rPr lang="en-US" sz="4000" dirty="0"/>
              <a:t>Are your greatest value to an employer</a:t>
            </a:r>
          </a:p>
          <a:p>
            <a:pPr marL="1371600" lvl="2" indent="-457200">
              <a:buFont typeface="Wingdings" panose="05000000000000000000" pitchFamily="2" charset="2"/>
              <a:buChar char="Ø"/>
            </a:pPr>
            <a:r>
              <a:rPr lang="en-US" sz="3200" dirty="0"/>
              <a:t>Answer who you are as a person</a:t>
            </a:r>
          </a:p>
          <a:p>
            <a:pPr marL="1371600" lvl="2" indent="-457200">
              <a:buFont typeface="Wingdings" panose="05000000000000000000" pitchFamily="2" charset="2"/>
              <a:buChar char="Ø"/>
            </a:pPr>
            <a:r>
              <a:rPr lang="en-US" sz="3200" dirty="0"/>
              <a:t>Show you are more than a commodity</a:t>
            </a:r>
          </a:p>
          <a:p>
            <a:pPr marL="571500" lvl="1" indent="-571500">
              <a:buFont typeface="Wingdings" panose="05000000000000000000" pitchFamily="2" charset="2"/>
              <a:buChar char="Ø"/>
            </a:pPr>
            <a:r>
              <a:rPr lang="en-US" sz="4000" dirty="0"/>
              <a:t>Answer the unasked questions of:</a:t>
            </a:r>
          </a:p>
          <a:p>
            <a:pPr marL="1371600" lvl="2" indent="-457200">
              <a:buFont typeface="Wingdings" panose="05000000000000000000" pitchFamily="2" charset="2"/>
              <a:buChar char="Ø"/>
            </a:pPr>
            <a:r>
              <a:rPr lang="en-US" sz="3200" dirty="0"/>
              <a:t>How you got here</a:t>
            </a:r>
          </a:p>
          <a:p>
            <a:pPr marL="1371600" lvl="2" indent="-457200">
              <a:buFont typeface="Wingdings" panose="05000000000000000000" pitchFamily="2" charset="2"/>
              <a:buChar char="Ø"/>
            </a:pPr>
            <a:r>
              <a:rPr lang="en-US" sz="3200" dirty="0"/>
              <a:t>Where you want to go</a:t>
            </a:r>
          </a:p>
          <a:p>
            <a:endParaRPr lang="en-US" dirty="0"/>
          </a:p>
        </p:txBody>
      </p:sp>
    </p:spTree>
    <p:extLst>
      <p:ext uri="{BB962C8B-B14F-4D97-AF65-F5344CB8AC3E}">
        <p14:creationId xmlns:p14="http://schemas.microsoft.com/office/powerpoint/2010/main" val="2182383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Aim Using Accomplishments</a:t>
            </a:r>
          </a:p>
        </p:txBody>
      </p:sp>
      <p:sp>
        <p:nvSpPr>
          <p:cNvPr id="3" name="Content Placeholder 2"/>
          <p:cNvSpPr>
            <a:spLocks noGrp="1"/>
          </p:cNvSpPr>
          <p:nvPr>
            <p:ph idx="1"/>
          </p:nvPr>
        </p:nvSpPr>
        <p:spPr>
          <a:xfrm>
            <a:off x="864382" y="2489200"/>
            <a:ext cx="7517618" cy="3530600"/>
          </a:xfrm>
        </p:spPr>
        <p:txBody>
          <a:bodyPr>
            <a:normAutofit fontScale="85000" lnSpcReduction="20000"/>
          </a:bodyPr>
          <a:lstStyle/>
          <a:p>
            <a:pPr marL="0" indent="0">
              <a:buNone/>
            </a:pPr>
            <a:r>
              <a:rPr lang="en-US" sz="3600" dirty="0"/>
              <a:t>Review your accomplishments to find:</a:t>
            </a:r>
          </a:p>
          <a:p>
            <a:pPr marL="457200" lvl="1" indent="0">
              <a:buNone/>
            </a:pPr>
            <a:r>
              <a:rPr lang="en-US" sz="3200" dirty="0"/>
              <a:t>What do I enjoy?</a:t>
            </a:r>
          </a:p>
          <a:p>
            <a:pPr marL="457200" lvl="1" indent="0">
              <a:buNone/>
            </a:pPr>
            <a:r>
              <a:rPr lang="en-US" sz="3200" dirty="0"/>
              <a:t>What K,S,A’s am I most successful at?</a:t>
            </a:r>
          </a:p>
          <a:p>
            <a:pPr marL="457200" lvl="1" indent="0">
              <a:buNone/>
            </a:pPr>
            <a:r>
              <a:rPr lang="en-US" sz="3200" dirty="0"/>
              <a:t>What are my strengths and weaknesses?</a:t>
            </a:r>
          </a:p>
          <a:p>
            <a:pPr marL="457200" lvl="1" indent="0">
              <a:buNone/>
            </a:pPr>
            <a:r>
              <a:rPr lang="en-US" sz="3200" dirty="0"/>
              <a:t>What has given me most success?</a:t>
            </a:r>
          </a:p>
          <a:p>
            <a:endParaRPr lang="en-US" sz="900" dirty="0"/>
          </a:p>
          <a:p>
            <a:pPr marL="0" indent="0" algn="ctr">
              <a:buNone/>
            </a:pPr>
            <a:r>
              <a:rPr lang="en-US" sz="3600" b="1" dirty="0"/>
              <a:t>Find The Really Small Center of the Bullseye</a:t>
            </a:r>
          </a:p>
        </p:txBody>
      </p:sp>
    </p:spTree>
    <p:extLst>
      <p:ext uri="{BB962C8B-B14F-4D97-AF65-F5344CB8AC3E}">
        <p14:creationId xmlns:p14="http://schemas.microsoft.com/office/powerpoint/2010/main" val="2156397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Age Bias</a:t>
            </a:r>
          </a:p>
        </p:txBody>
      </p:sp>
      <p:sp>
        <p:nvSpPr>
          <p:cNvPr id="3" name="Content Placeholder 2"/>
          <p:cNvSpPr>
            <a:spLocks noGrp="1"/>
          </p:cNvSpPr>
          <p:nvPr>
            <p:ph idx="1"/>
          </p:nvPr>
        </p:nvSpPr>
        <p:spPr/>
        <p:txBody>
          <a:bodyPr>
            <a:normAutofit/>
          </a:bodyPr>
          <a:lstStyle/>
          <a:p>
            <a:r>
              <a:rPr lang="en-US" sz="4000" dirty="0"/>
              <a:t>Be Specific</a:t>
            </a:r>
          </a:p>
          <a:p>
            <a:r>
              <a:rPr lang="en-US" sz="4000" dirty="0"/>
              <a:t>Be Passionate</a:t>
            </a:r>
          </a:p>
          <a:p>
            <a:r>
              <a:rPr lang="en-US" sz="4000" dirty="0"/>
              <a:t>Be Your Age</a:t>
            </a:r>
          </a:p>
          <a:p>
            <a:r>
              <a:rPr lang="en-US" sz="4000" dirty="0"/>
              <a:t>Flexibility</a:t>
            </a:r>
          </a:p>
        </p:txBody>
      </p:sp>
    </p:spTree>
    <p:extLst>
      <p:ext uri="{BB962C8B-B14F-4D97-AF65-F5344CB8AC3E}">
        <p14:creationId xmlns:p14="http://schemas.microsoft.com/office/powerpoint/2010/main" val="1506435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99773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Your stories must:</a:t>
            </a:r>
          </a:p>
        </p:txBody>
      </p:sp>
      <p:sp>
        <p:nvSpPr>
          <p:cNvPr id="3" name="Content Placeholder 2"/>
          <p:cNvSpPr>
            <a:spLocks noGrp="1"/>
          </p:cNvSpPr>
          <p:nvPr>
            <p:ph idx="1"/>
          </p:nvPr>
        </p:nvSpPr>
        <p:spPr>
          <a:xfrm>
            <a:off x="864382" y="2489200"/>
            <a:ext cx="7593818" cy="3530600"/>
          </a:xfrm>
        </p:spPr>
        <p:txBody>
          <a:bodyPr>
            <a:normAutofit fontScale="85000" lnSpcReduction="10000"/>
          </a:bodyPr>
          <a:lstStyle/>
          <a:p>
            <a:r>
              <a:rPr lang="en-US" sz="4000" dirty="0"/>
              <a:t>Appeal to your target audience</a:t>
            </a:r>
          </a:p>
          <a:p>
            <a:r>
              <a:rPr lang="en-US" sz="4000" dirty="0"/>
              <a:t>Demonstrate knowledge and skill</a:t>
            </a:r>
          </a:p>
          <a:p>
            <a:r>
              <a:rPr lang="en-US" sz="4000" dirty="0"/>
              <a:t>Make yourself standout</a:t>
            </a:r>
          </a:p>
          <a:p>
            <a:r>
              <a:rPr lang="en-US" sz="4000" dirty="0"/>
              <a:t>Tell what you accomplished and to do the same for your target</a:t>
            </a:r>
          </a:p>
          <a:p>
            <a:endParaRPr lang="en-US" sz="4000" dirty="0"/>
          </a:p>
        </p:txBody>
      </p:sp>
    </p:spTree>
    <p:extLst>
      <p:ext uri="{BB962C8B-B14F-4D97-AF65-F5344CB8AC3E}">
        <p14:creationId xmlns:p14="http://schemas.microsoft.com/office/powerpoint/2010/main" val="239633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DE59A-9CDF-42FE-AD40-722767EE7031}"/>
              </a:ext>
            </a:extLst>
          </p:cNvPr>
          <p:cNvSpPr>
            <a:spLocks noGrp="1"/>
          </p:cNvSpPr>
          <p:nvPr>
            <p:ph type="title"/>
          </p:nvPr>
        </p:nvSpPr>
        <p:spPr/>
        <p:txBody>
          <a:bodyPr/>
          <a:lstStyle/>
          <a:p>
            <a:r>
              <a:rPr lang="en-US" dirty="0"/>
              <a:t>These Acronyms are Formats</a:t>
            </a:r>
          </a:p>
        </p:txBody>
      </p:sp>
      <p:sp>
        <p:nvSpPr>
          <p:cNvPr id="3" name="Content Placeholder 2">
            <a:extLst>
              <a:ext uri="{FF2B5EF4-FFF2-40B4-BE49-F238E27FC236}">
                <a16:creationId xmlns:a16="http://schemas.microsoft.com/office/drawing/2014/main" id="{0FA23325-1503-42B0-B1D6-C9660FE321BC}"/>
              </a:ext>
            </a:extLst>
          </p:cNvPr>
          <p:cNvSpPr>
            <a:spLocks noGrp="1"/>
          </p:cNvSpPr>
          <p:nvPr>
            <p:ph idx="1"/>
          </p:nvPr>
        </p:nvSpPr>
        <p:spPr>
          <a:xfrm>
            <a:off x="864382" y="2489200"/>
            <a:ext cx="7593818" cy="3530600"/>
          </a:xfrm>
        </p:spPr>
        <p:txBody>
          <a:bodyPr>
            <a:normAutofit fontScale="85000" lnSpcReduction="10000"/>
          </a:bodyPr>
          <a:lstStyle/>
          <a:p>
            <a:r>
              <a:rPr lang="en-US" sz="4000" b="1" dirty="0"/>
              <a:t>SOAR</a:t>
            </a:r>
          </a:p>
          <a:p>
            <a:pPr lvl="1"/>
            <a:r>
              <a:rPr lang="en-US" sz="3600" dirty="0"/>
              <a:t>Situation, Obstacle, Action, Results </a:t>
            </a:r>
          </a:p>
          <a:p>
            <a:r>
              <a:rPr lang="en-US" sz="4000" b="1" dirty="0"/>
              <a:t>STAR</a:t>
            </a:r>
          </a:p>
          <a:p>
            <a:pPr lvl="1"/>
            <a:r>
              <a:rPr lang="en-US" sz="3600" dirty="0"/>
              <a:t>Situation, Task, Action, Results</a:t>
            </a:r>
          </a:p>
          <a:p>
            <a:r>
              <a:rPr lang="en-US" sz="4000" b="1" dirty="0"/>
              <a:t>CAR</a:t>
            </a:r>
          </a:p>
          <a:p>
            <a:pPr lvl="1"/>
            <a:r>
              <a:rPr lang="en-US" sz="3600" dirty="0"/>
              <a:t>Challenge, Action, Results</a:t>
            </a:r>
          </a:p>
        </p:txBody>
      </p:sp>
    </p:spTree>
    <p:extLst>
      <p:ext uri="{BB962C8B-B14F-4D97-AF65-F5344CB8AC3E}">
        <p14:creationId xmlns:p14="http://schemas.microsoft.com/office/powerpoint/2010/main" val="2255657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3"/>
          <a:stretch>
            <a:fillRect/>
          </a:stretch>
        </p:blipFill>
        <p:spPr>
          <a:xfrm>
            <a:off x="598487" y="2286000"/>
            <a:ext cx="7947025" cy="4471988"/>
          </a:xfrm>
          <a:prstGeom prst="rect">
            <a:avLst/>
          </a:prstGeom>
        </p:spPr>
      </p:pic>
    </p:spTree>
    <p:extLst>
      <p:ext uri="{BB962C8B-B14F-4D97-AF65-F5344CB8AC3E}">
        <p14:creationId xmlns:p14="http://schemas.microsoft.com/office/powerpoint/2010/main" val="2204893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Composing a story with S.O.A.R.</a:t>
            </a:r>
          </a:p>
        </p:txBody>
      </p:sp>
      <p:sp>
        <p:nvSpPr>
          <p:cNvPr id="3" name="Content Placeholder 2"/>
          <p:cNvSpPr>
            <a:spLocks noGrp="1"/>
          </p:cNvSpPr>
          <p:nvPr>
            <p:ph idx="1"/>
          </p:nvPr>
        </p:nvSpPr>
        <p:spPr>
          <a:xfrm>
            <a:off x="864382" y="2489200"/>
            <a:ext cx="7517618" cy="3530600"/>
          </a:xfrm>
        </p:spPr>
        <p:txBody>
          <a:bodyPr>
            <a:normAutofit fontScale="92500" lnSpcReduction="10000"/>
          </a:bodyPr>
          <a:lstStyle/>
          <a:p>
            <a:r>
              <a:rPr lang="en-US" sz="2800" b="1" dirty="0"/>
              <a:t>Situation</a:t>
            </a:r>
            <a:r>
              <a:rPr lang="en-US" sz="2800" dirty="0"/>
              <a:t> – </a:t>
            </a:r>
            <a:r>
              <a:rPr lang="en-US" sz="2200" dirty="0"/>
              <a:t>Describe the situation</a:t>
            </a:r>
          </a:p>
          <a:p>
            <a:pPr marL="457200" lvl="1" indent="0">
              <a:buNone/>
            </a:pPr>
            <a:r>
              <a:rPr lang="en-US" sz="1700" i="1" dirty="0"/>
              <a:t>“When I was the General Manager at The Tabard…”</a:t>
            </a:r>
          </a:p>
          <a:p>
            <a:r>
              <a:rPr lang="en-US" sz="2800" b="1" dirty="0"/>
              <a:t>Obstacles</a:t>
            </a:r>
            <a:r>
              <a:rPr lang="en-US" sz="2800" dirty="0"/>
              <a:t> –</a:t>
            </a:r>
            <a:r>
              <a:rPr lang="en-US" dirty="0"/>
              <a:t> </a:t>
            </a:r>
            <a:r>
              <a:rPr lang="en-US" sz="2200" dirty="0"/>
              <a:t>What challenges or problems existed?</a:t>
            </a:r>
          </a:p>
          <a:p>
            <a:pPr marL="457200" lvl="1" indent="0">
              <a:buNone/>
            </a:pPr>
            <a:r>
              <a:rPr lang="en-US" sz="1700" i="1" dirty="0"/>
              <a:t>“I saw high turnover in the restaurant…”</a:t>
            </a:r>
          </a:p>
          <a:p>
            <a:r>
              <a:rPr lang="en-US" sz="2800" b="1" dirty="0"/>
              <a:t>Actions </a:t>
            </a:r>
            <a:r>
              <a:rPr lang="en-US" sz="2800" i="1" dirty="0"/>
              <a:t>–</a:t>
            </a:r>
            <a:r>
              <a:rPr lang="en-US" sz="2600" i="1" dirty="0"/>
              <a:t> </a:t>
            </a:r>
            <a:r>
              <a:rPr lang="en-US" sz="2400" dirty="0"/>
              <a:t>What did I do to overcome obstacles?</a:t>
            </a:r>
          </a:p>
          <a:p>
            <a:pPr marL="457200" lvl="1" indent="0">
              <a:buNone/>
            </a:pPr>
            <a:r>
              <a:rPr lang="en-US" sz="1700" i="1" dirty="0"/>
              <a:t>“I developed recruiting strategies that brought …”</a:t>
            </a:r>
            <a:endParaRPr lang="en-US" sz="1700" dirty="0"/>
          </a:p>
          <a:p>
            <a:r>
              <a:rPr lang="en-US" sz="2800" b="1" dirty="0"/>
              <a:t>Results</a:t>
            </a:r>
            <a:r>
              <a:rPr lang="en-US" sz="2800" dirty="0"/>
              <a:t> –</a:t>
            </a:r>
            <a:r>
              <a:rPr lang="en-US" dirty="0"/>
              <a:t> </a:t>
            </a:r>
            <a:r>
              <a:rPr lang="en-US" sz="2400" dirty="0"/>
              <a:t>What were your achievements?</a:t>
            </a:r>
          </a:p>
          <a:p>
            <a:pPr marL="457200" lvl="1" indent="0">
              <a:buNone/>
            </a:pPr>
            <a:r>
              <a:rPr lang="en-US" sz="1700" i="1" dirty="0"/>
              <a:t>“Reduced turnover by 90%.”</a:t>
            </a:r>
          </a:p>
        </p:txBody>
      </p:sp>
    </p:spTree>
    <p:extLst>
      <p:ext uri="{BB962C8B-B14F-4D97-AF65-F5344CB8AC3E}">
        <p14:creationId xmlns:p14="http://schemas.microsoft.com/office/powerpoint/2010/main" val="3600135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options for your story</a:t>
            </a:r>
          </a:p>
        </p:txBody>
      </p:sp>
      <p:sp>
        <p:nvSpPr>
          <p:cNvPr id="3" name="Content Placeholder 2"/>
          <p:cNvSpPr>
            <a:spLocks noGrp="1"/>
          </p:cNvSpPr>
          <p:nvPr>
            <p:ph idx="1"/>
          </p:nvPr>
        </p:nvSpPr>
        <p:spPr>
          <a:xfrm>
            <a:off x="864382" y="2489200"/>
            <a:ext cx="7670018" cy="3530600"/>
          </a:xfrm>
        </p:spPr>
        <p:txBody>
          <a:bodyPr>
            <a:normAutofit/>
          </a:bodyPr>
          <a:lstStyle/>
          <a:p>
            <a:r>
              <a:rPr lang="en-US" sz="2400" b="1" dirty="0"/>
              <a:t>Task</a:t>
            </a:r>
            <a:r>
              <a:rPr lang="en-US" sz="2400" dirty="0"/>
              <a:t> –</a:t>
            </a:r>
            <a:r>
              <a:rPr lang="en-US" dirty="0"/>
              <a:t> </a:t>
            </a:r>
            <a:r>
              <a:rPr lang="en-US" sz="2200" dirty="0"/>
              <a:t>What was assigned to you?</a:t>
            </a:r>
          </a:p>
          <a:p>
            <a:pPr marL="457200" lvl="1" indent="0">
              <a:buNone/>
            </a:pPr>
            <a:r>
              <a:rPr lang="en-US" sz="1700" i="1" dirty="0"/>
              <a:t>“I evaluated an RFP for an agency involving …” </a:t>
            </a:r>
          </a:p>
          <a:p>
            <a:r>
              <a:rPr lang="en-US" sz="2400" b="1" dirty="0"/>
              <a:t>Opportunity</a:t>
            </a:r>
            <a:r>
              <a:rPr lang="en-US" sz="2400" dirty="0"/>
              <a:t> – </a:t>
            </a:r>
            <a:r>
              <a:rPr lang="en-US" sz="2200" dirty="0"/>
              <a:t>What did you see? </a:t>
            </a:r>
          </a:p>
          <a:p>
            <a:pPr marL="457200" lvl="1" indent="0">
              <a:buNone/>
            </a:pPr>
            <a:r>
              <a:rPr lang="en-US" sz="1700" i="1" dirty="0"/>
              <a:t>“I saw new business in HR consulting &amp; administrative services …”</a:t>
            </a:r>
          </a:p>
          <a:p>
            <a:pPr marL="342900" lvl="1" indent="-342900"/>
            <a:r>
              <a:rPr lang="en-US" sz="2400" b="1" dirty="0"/>
              <a:t>Problem </a:t>
            </a:r>
            <a:r>
              <a:rPr lang="en-US" sz="2400" dirty="0"/>
              <a:t>– </a:t>
            </a:r>
            <a:r>
              <a:rPr lang="en-US" sz="2200" dirty="0"/>
              <a:t>What was issue the you solved?</a:t>
            </a:r>
          </a:p>
          <a:p>
            <a:pPr marL="457200" lvl="1" indent="0">
              <a:buNone/>
            </a:pPr>
            <a:r>
              <a:rPr lang="en-US" sz="1700" i="1" dirty="0"/>
              <a:t>“Technical skills needed improvement, so I implemented …”</a:t>
            </a:r>
            <a:endParaRPr lang="en-US" sz="2000" dirty="0"/>
          </a:p>
          <a:p>
            <a:pPr marL="342900" lvl="1" indent="-342900"/>
            <a:r>
              <a:rPr lang="en-US" sz="2400" b="1" dirty="0"/>
              <a:t>Challenge </a:t>
            </a:r>
            <a:r>
              <a:rPr lang="en-US" sz="2400" dirty="0"/>
              <a:t>– </a:t>
            </a:r>
            <a:r>
              <a:rPr lang="en-US" sz="2200" dirty="0"/>
              <a:t>What was the challenge you saw?</a:t>
            </a:r>
          </a:p>
          <a:p>
            <a:pPr marL="342900" lvl="1" indent="-342900"/>
            <a:endParaRPr lang="en-US" sz="2200" dirty="0"/>
          </a:p>
          <a:p>
            <a:pPr marL="457200" lvl="1" indent="0">
              <a:buNone/>
            </a:pPr>
            <a:endParaRPr lang="en-US" i="1" dirty="0"/>
          </a:p>
        </p:txBody>
      </p:sp>
    </p:spTree>
    <p:extLst>
      <p:ext uri="{BB962C8B-B14F-4D97-AF65-F5344CB8AC3E}">
        <p14:creationId xmlns:p14="http://schemas.microsoft.com/office/powerpoint/2010/main" val="731011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 depth to your stories</a:t>
            </a:r>
          </a:p>
        </p:txBody>
      </p:sp>
      <p:sp>
        <p:nvSpPr>
          <p:cNvPr id="3" name="Content Placeholder 2"/>
          <p:cNvSpPr>
            <a:spLocks noGrp="1"/>
          </p:cNvSpPr>
          <p:nvPr>
            <p:ph idx="1"/>
          </p:nvPr>
        </p:nvSpPr>
        <p:spPr>
          <a:xfrm>
            <a:off x="685800" y="2489200"/>
            <a:ext cx="7848600" cy="3530600"/>
          </a:xfrm>
        </p:spPr>
        <p:txBody>
          <a:bodyPr>
            <a:normAutofit/>
          </a:bodyPr>
          <a:lstStyle/>
          <a:p>
            <a:r>
              <a:rPr lang="en-US" sz="2400" b="1" dirty="0"/>
              <a:t>Realization</a:t>
            </a:r>
            <a:r>
              <a:rPr lang="en-US" sz="2400" dirty="0"/>
              <a:t> –</a:t>
            </a:r>
            <a:r>
              <a:rPr lang="en-US" dirty="0"/>
              <a:t> </a:t>
            </a:r>
            <a:r>
              <a:rPr lang="en-US" sz="2200" dirty="0"/>
              <a:t>How did you find out what was missing?</a:t>
            </a:r>
            <a:r>
              <a:rPr lang="en-US" sz="1700" i="1" dirty="0"/>
              <a:t> </a:t>
            </a:r>
          </a:p>
          <a:p>
            <a:r>
              <a:rPr lang="en-US" sz="2400" b="1" dirty="0"/>
              <a:t>Reframe</a:t>
            </a:r>
            <a:r>
              <a:rPr lang="en-US" sz="2400" dirty="0"/>
              <a:t> – </a:t>
            </a:r>
            <a:r>
              <a:rPr lang="en-US" sz="2200" dirty="0"/>
              <a:t>What perspectives did you look at the obstacle from?</a:t>
            </a:r>
          </a:p>
          <a:p>
            <a:pPr marL="342900" lvl="1" indent="-342900"/>
            <a:r>
              <a:rPr lang="en-US" sz="2400" b="1" dirty="0"/>
              <a:t>Resources </a:t>
            </a:r>
            <a:r>
              <a:rPr lang="en-US" sz="2400" dirty="0"/>
              <a:t>– </a:t>
            </a:r>
            <a:r>
              <a:rPr lang="en-US" sz="2200" dirty="0"/>
              <a:t>What resources did you use or acquire?</a:t>
            </a:r>
            <a:endParaRPr lang="en-US" sz="2000" dirty="0"/>
          </a:p>
          <a:p>
            <a:pPr marL="342900" lvl="1" indent="-342900"/>
            <a:r>
              <a:rPr lang="en-US" sz="2400" b="1" dirty="0"/>
              <a:t>Endgame </a:t>
            </a:r>
            <a:r>
              <a:rPr lang="en-US" sz="2400" dirty="0"/>
              <a:t>– </a:t>
            </a:r>
            <a:r>
              <a:rPr lang="en-US" sz="2200" dirty="0"/>
              <a:t>What is the new process going forward?</a:t>
            </a:r>
          </a:p>
          <a:p>
            <a:pPr marL="342900" lvl="1" indent="-342900"/>
            <a:r>
              <a:rPr lang="en-US" sz="2400" b="1" dirty="0"/>
              <a:t>Learn </a:t>
            </a:r>
            <a:r>
              <a:rPr lang="en-US" sz="2400" dirty="0"/>
              <a:t>– </a:t>
            </a:r>
            <a:r>
              <a:rPr lang="en-US" sz="2200" dirty="0"/>
              <a:t>What did you learn from this?</a:t>
            </a:r>
          </a:p>
          <a:p>
            <a:pPr marL="342900" lvl="1" indent="-342900"/>
            <a:endParaRPr lang="en-US" sz="2200" dirty="0"/>
          </a:p>
          <a:p>
            <a:pPr marL="457200" lvl="1" indent="0">
              <a:buNone/>
            </a:pPr>
            <a:endParaRPr lang="en-US" i="1" dirty="0"/>
          </a:p>
        </p:txBody>
      </p:sp>
    </p:spTree>
    <p:extLst>
      <p:ext uri="{BB962C8B-B14F-4D97-AF65-F5344CB8AC3E}">
        <p14:creationId xmlns:p14="http://schemas.microsoft.com/office/powerpoint/2010/main" val="3178973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0154-D472-43F4-BB49-D35C93E516FA}"/>
              </a:ext>
            </a:extLst>
          </p:cNvPr>
          <p:cNvSpPr>
            <a:spLocks noGrp="1"/>
          </p:cNvSpPr>
          <p:nvPr>
            <p:ph type="title"/>
          </p:nvPr>
        </p:nvSpPr>
        <p:spPr/>
        <p:txBody>
          <a:bodyPr/>
          <a:lstStyle/>
          <a:p>
            <a:r>
              <a:rPr lang="en-US" dirty="0"/>
              <a:t>Details</a:t>
            </a:r>
          </a:p>
        </p:txBody>
      </p:sp>
      <p:sp>
        <p:nvSpPr>
          <p:cNvPr id="3" name="Content Placeholder 2">
            <a:extLst>
              <a:ext uri="{FF2B5EF4-FFF2-40B4-BE49-F238E27FC236}">
                <a16:creationId xmlns:a16="http://schemas.microsoft.com/office/drawing/2014/main" id="{7548CE6A-2B24-4286-9216-0232FDC68219}"/>
              </a:ext>
            </a:extLst>
          </p:cNvPr>
          <p:cNvSpPr>
            <a:spLocks noGrp="1"/>
          </p:cNvSpPr>
          <p:nvPr>
            <p:ph idx="1"/>
          </p:nvPr>
        </p:nvSpPr>
        <p:spPr/>
        <p:txBody>
          <a:bodyPr/>
          <a:lstStyle/>
          <a:p>
            <a:pPr marL="342900" lvl="1" indent="-342900"/>
            <a:r>
              <a:rPr lang="en-US" sz="2400" b="1" dirty="0"/>
              <a:t>Put stories in the Language of Business </a:t>
            </a:r>
          </a:p>
          <a:p>
            <a:pPr marL="0" lvl="1" indent="0">
              <a:buNone/>
            </a:pPr>
            <a:r>
              <a:rPr lang="en-US" sz="1800" dirty="0">
                <a:solidFill>
                  <a:prstClr val="black"/>
                </a:solidFill>
              </a:rPr>
              <a:t>	$ Money</a:t>
            </a:r>
          </a:p>
          <a:p>
            <a:pPr marL="0" lvl="1" indent="0">
              <a:buNone/>
            </a:pPr>
            <a:r>
              <a:rPr lang="en-US" sz="1800" dirty="0">
                <a:solidFill>
                  <a:prstClr val="black"/>
                </a:solidFill>
              </a:rPr>
              <a:t>	% Percentages</a:t>
            </a:r>
          </a:p>
          <a:p>
            <a:pPr marL="0" lvl="1" indent="0">
              <a:buNone/>
            </a:pPr>
            <a:r>
              <a:rPr lang="en-US" sz="1800" dirty="0">
                <a:solidFill>
                  <a:prstClr val="black"/>
                </a:solidFill>
              </a:rPr>
              <a:t>	Quantity, quality &amp; productivity</a:t>
            </a:r>
          </a:p>
          <a:p>
            <a:pPr marL="0" lvl="1" indent="0">
              <a:buNone/>
            </a:pPr>
            <a:r>
              <a:rPr lang="en-US" sz="1800" dirty="0">
                <a:solidFill>
                  <a:prstClr val="black"/>
                </a:solidFill>
              </a:rPr>
              <a:t>	Additional revenue</a:t>
            </a:r>
          </a:p>
          <a:p>
            <a:pPr marL="0" lvl="1" indent="0">
              <a:buNone/>
            </a:pPr>
            <a:r>
              <a:rPr lang="en-US" sz="1800" dirty="0">
                <a:solidFill>
                  <a:prstClr val="black"/>
                </a:solidFill>
              </a:rPr>
              <a:t>	Reduced cost</a:t>
            </a:r>
          </a:p>
          <a:p>
            <a:pPr marL="342900" lvl="1" indent="-342900">
              <a:buFont typeface="Arial" panose="020B0604020202020204" pitchFamily="34" charset="0"/>
              <a:buChar char="•"/>
            </a:pPr>
            <a:r>
              <a:rPr lang="en-US" sz="2400" b="1" dirty="0">
                <a:solidFill>
                  <a:prstClr val="black"/>
                </a:solidFill>
              </a:rPr>
              <a:t>Ask “so what?”</a:t>
            </a:r>
            <a:r>
              <a:rPr lang="en-US" sz="2400" dirty="0">
                <a:solidFill>
                  <a:prstClr val="black"/>
                </a:solidFill>
              </a:rPr>
              <a:t> </a:t>
            </a:r>
            <a:r>
              <a:rPr lang="en-US" sz="2800" dirty="0">
                <a:solidFill>
                  <a:prstClr val="black"/>
                </a:solidFill>
              </a:rPr>
              <a:t>– </a:t>
            </a:r>
            <a:r>
              <a:rPr lang="en-US" sz="1800" dirty="0">
                <a:solidFill>
                  <a:prstClr val="black"/>
                </a:solidFill>
              </a:rPr>
              <a:t>Is it relevant?</a:t>
            </a:r>
            <a:endParaRPr lang="en-US" sz="1800" b="1" dirty="0"/>
          </a:p>
          <a:p>
            <a:endParaRPr lang="en-US" dirty="0"/>
          </a:p>
        </p:txBody>
      </p:sp>
    </p:spTree>
    <p:extLst>
      <p:ext uri="{BB962C8B-B14F-4D97-AF65-F5344CB8AC3E}">
        <p14:creationId xmlns:p14="http://schemas.microsoft.com/office/powerpoint/2010/main" val="2505298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on resumes</a:t>
            </a:r>
          </a:p>
        </p:txBody>
      </p:sp>
      <p:sp>
        <p:nvSpPr>
          <p:cNvPr id="3" name="Content Placeholder 2"/>
          <p:cNvSpPr>
            <a:spLocks noGrp="1"/>
          </p:cNvSpPr>
          <p:nvPr>
            <p:ph idx="1"/>
          </p:nvPr>
        </p:nvSpPr>
        <p:spPr/>
        <p:txBody>
          <a:bodyPr>
            <a:normAutofit/>
          </a:bodyPr>
          <a:lstStyle/>
          <a:p>
            <a:r>
              <a:rPr lang="en-US" sz="2000" dirty="0"/>
              <a:t>Tell how you solved or improved something and promise to do the same for someone else</a:t>
            </a:r>
          </a:p>
          <a:p>
            <a:r>
              <a:rPr lang="en-US" sz="2000" dirty="0"/>
              <a:t>People scan resumes, they don’t them</a:t>
            </a:r>
          </a:p>
          <a:p>
            <a:r>
              <a:rPr lang="en-US" sz="2000" dirty="0"/>
              <a:t>Start with Results </a:t>
            </a:r>
          </a:p>
          <a:p>
            <a:pPr marL="457200" lvl="1" indent="0">
              <a:buNone/>
            </a:pPr>
            <a:r>
              <a:rPr lang="en-US" i="1" dirty="0"/>
              <a:t>“Won BCA a $24 million 5 year contract …”  </a:t>
            </a:r>
          </a:p>
          <a:p>
            <a:pPr lvl="0"/>
            <a:r>
              <a:rPr lang="en-US" sz="2000" dirty="0">
                <a:solidFill>
                  <a:prstClr val="black"/>
                </a:solidFill>
              </a:rPr>
              <a:t>Merge Tasks and Actions</a:t>
            </a:r>
          </a:p>
          <a:p>
            <a:pPr marL="457200" lvl="1" indent="0">
              <a:buNone/>
            </a:pPr>
            <a:r>
              <a:rPr lang="en-US" i="1" dirty="0">
                <a:solidFill>
                  <a:prstClr val="black"/>
                </a:solidFill>
              </a:rPr>
              <a:t>“… by creating technical and cost proposals for a supplemental benefits program, for a 4,500 employee government agency.”</a:t>
            </a:r>
          </a:p>
          <a:p>
            <a:pPr marL="457200" lvl="1" indent="0">
              <a:buNone/>
            </a:pPr>
            <a:endParaRPr lang="en-US" i="1" dirty="0">
              <a:solidFill>
                <a:prstClr val="black"/>
              </a:solidFill>
            </a:endParaRPr>
          </a:p>
          <a:p>
            <a:pPr marL="457200" lvl="1" indent="0">
              <a:buNone/>
            </a:pPr>
            <a:endParaRPr lang="en-US" i="1" dirty="0">
              <a:solidFill>
                <a:prstClr val="black"/>
              </a:solidFill>
            </a:endParaRPr>
          </a:p>
          <a:p>
            <a:pPr lvl="1"/>
            <a:endParaRPr lang="en-US" dirty="0">
              <a:solidFill>
                <a:prstClr val="black"/>
              </a:solidFill>
            </a:endParaRPr>
          </a:p>
          <a:p>
            <a:pPr marL="457200" lvl="1" indent="0">
              <a:buNone/>
            </a:pPr>
            <a:endParaRPr lang="en-US" i="1" dirty="0"/>
          </a:p>
        </p:txBody>
      </p:sp>
    </p:spTree>
    <p:extLst>
      <p:ext uri="{BB962C8B-B14F-4D97-AF65-F5344CB8AC3E}">
        <p14:creationId xmlns:p14="http://schemas.microsoft.com/office/powerpoint/2010/main" val="37718045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1935</TotalTime>
  <Words>1147</Words>
  <Application>Microsoft Office PowerPoint</Application>
  <PresentationFormat>On-screen Show (4:3)</PresentationFormat>
  <Paragraphs>145</Paragraphs>
  <Slides>14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Wingdings</vt:lpstr>
      <vt:lpstr>Wingdings 3</vt:lpstr>
      <vt:lpstr>Ion Boardroom</vt:lpstr>
      <vt:lpstr>Telling Your Accomplishments Through S.O.A.R.</vt:lpstr>
      <vt:lpstr>Your stories must:</vt:lpstr>
      <vt:lpstr>These Acronyms are Formats</vt:lpstr>
      <vt:lpstr>PowerPoint Presentation</vt:lpstr>
      <vt:lpstr>Composing a story with S.O.A.R.</vt:lpstr>
      <vt:lpstr>More options for your story</vt:lpstr>
      <vt:lpstr>Add depth to your stories</vt:lpstr>
      <vt:lpstr>Details</vt:lpstr>
      <vt:lpstr>Use on resumes</vt:lpstr>
      <vt:lpstr>Stand out with Accomplishments</vt:lpstr>
      <vt:lpstr>Your accomplishments:</vt:lpstr>
      <vt:lpstr>Aim Using Accomplishments</vt:lpstr>
      <vt:lpstr>Tips for Age Bias</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dc:creator>
  <cp:lastModifiedBy>Paul Tiernan</cp:lastModifiedBy>
  <cp:revision>140</cp:revision>
  <dcterms:created xsi:type="dcterms:W3CDTF">2016-06-20T17:01:44Z</dcterms:created>
  <dcterms:modified xsi:type="dcterms:W3CDTF">2020-08-11T15:19:06Z</dcterms:modified>
</cp:coreProperties>
</file>