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5" r:id="rId3"/>
    <p:sldId id="257" r:id="rId4"/>
    <p:sldId id="311" r:id="rId5"/>
    <p:sldId id="310" r:id="rId6"/>
    <p:sldId id="294" r:id="rId7"/>
    <p:sldId id="286" r:id="rId8"/>
    <p:sldId id="258" r:id="rId9"/>
    <p:sldId id="303" r:id="rId10"/>
    <p:sldId id="277" r:id="rId11"/>
    <p:sldId id="278" r:id="rId12"/>
    <p:sldId id="279" r:id="rId13"/>
    <p:sldId id="280" r:id="rId14"/>
    <p:sldId id="281" r:id="rId15"/>
    <p:sldId id="282" r:id="rId16"/>
    <p:sldId id="295" r:id="rId17"/>
    <p:sldId id="296" r:id="rId18"/>
    <p:sldId id="298" r:id="rId19"/>
    <p:sldId id="297" r:id="rId20"/>
    <p:sldId id="299" r:id="rId21"/>
    <p:sldId id="309" r:id="rId22"/>
    <p:sldId id="266" r:id="rId23"/>
    <p:sldId id="264" r:id="rId24"/>
    <p:sldId id="265" r:id="rId25"/>
    <p:sldId id="290" r:id="rId26"/>
    <p:sldId id="302" r:id="rId27"/>
    <p:sldId id="274" r:id="rId28"/>
    <p:sldId id="307" r:id="rId29"/>
    <p:sldId id="306" r:id="rId30"/>
    <p:sldId id="273" r:id="rId31"/>
    <p:sldId id="291" r:id="rId32"/>
    <p:sldId id="313" r:id="rId33"/>
    <p:sldId id="272" r:id="rId34"/>
    <p:sldId id="312" r:id="rId35"/>
    <p:sldId id="276" r:id="rId36"/>
    <p:sldId id="314"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25" autoAdjust="0"/>
  </p:normalViewPr>
  <p:slideViewPr>
    <p:cSldViewPr snapToGrid="0">
      <p:cViewPr varScale="1">
        <p:scale>
          <a:sx n="67" d="100"/>
          <a:sy n="67"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4D855-14BF-4BC8-B1F0-B5F19AF334C7}" type="datetimeFigureOut">
              <a:rPr lang="en-US" smtClean="0"/>
              <a:t>7/30/2018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57D8A-9465-4483-823B-4F075E78A3A9}" type="slidenum">
              <a:rPr lang="en-US" smtClean="0"/>
              <a:t>‹#›</a:t>
            </a:fld>
            <a:endParaRPr lang="en-US"/>
          </a:p>
        </p:txBody>
      </p:sp>
    </p:spTree>
    <p:extLst>
      <p:ext uri="{BB962C8B-B14F-4D97-AF65-F5344CB8AC3E}">
        <p14:creationId xmlns:p14="http://schemas.microsoft.com/office/powerpoint/2010/main" val="115128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4</a:t>
            </a:fld>
            <a:endParaRPr lang="en-US"/>
          </a:p>
        </p:txBody>
      </p:sp>
    </p:spTree>
    <p:extLst>
      <p:ext uri="{BB962C8B-B14F-4D97-AF65-F5344CB8AC3E}">
        <p14:creationId xmlns:p14="http://schemas.microsoft.com/office/powerpoint/2010/main" val="54678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7</a:t>
            </a:fld>
            <a:endParaRPr lang="en-US"/>
          </a:p>
        </p:txBody>
      </p:sp>
    </p:spTree>
    <p:extLst>
      <p:ext uri="{BB962C8B-B14F-4D97-AF65-F5344CB8AC3E}">
        <p14:creationId xmlns:p14="http://schemas.microsoft.com/office/powerpoint/2010/main" val="429376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357D8A-9465-4483-823B-4F075E78A3A9}" type="slidenum">
              <a:rPr lang="en-US" smtClean="0"/>
              <a:t>8</a:t>
            </a:fld>
            <a:endParaRPr lang="en-US"/>
          </a:p>
        </p:txBody>
      </p:sp>
    </p:spTree>
    <p:extLst>
      <p:ext uri="{BB962C8B-B14F-4D97-AF65-F5344CB8AC3E}">
        <p14:creationId xmlns:p14="http://schemas.microsoft.com/office/powerpoint/2010/main" val="382732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9</a:t>
            </a:fld>
            <a:endParaRPr lang="en-US"/>
          </a:p>
        </p:txBody>
      </p:sp>
    </p:spTree>
    <p:extLst>
      <p:ext uri="{BB962C8B-B14F-4D97-AF65-F5344CB8AC3E}">
        <p14:creationId xmlns:p14="http://schemas.microsoft.com/office/powerpoint/2010/main" val="238156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focuses on </a:t>
            </a:r>
            <a:r>
              <a:rPr lang="en-US" u="sng" baseline="0" dirty="0" smtClean="0"/>
              <a:t>people</a:t>
            </a:r>
            <a:r>
              <a:rPr lang="en-US" baseline="0" dirty="0" smtClean="0"/>
              <a:t>: you and a colleague. The second focuses on “a situation,” which is </a:t>
            </a:r>
            <a:r>
              <a:rPr lang="en-US" u="sng" baseline="0" dirty="0" smtClean="0"/>
              <a:t>a thing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18</a:t>
            </a:fld>
            <a:endParaRPr lang="en-US"/>
          </a:p>
        </p:txBody>
      </p:sp>
    </p:spTree>
    <p:extLst>
      <p:ext uri="{BB962C8B-B14F-4D97-AF65-F5344CB8AC3E}">
        <p14:creationId xmlns:p14="http://schemas.microsoft.com/office/powerpoint/2010/main" val="327969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Styles</a:t>
            </a:r>
            <a:r>
              <a:rPr lang="en-US" baseline="0" dirty="0" smtClean="0"/>
              <a:t> will tend to switch corners (in this 4-square model) under stress or frustration. </a:t>
            </a:r>
            <a:r>
              <a:rPr lang="en-US" dirty="0" smtClean="0"/>
              <a:t>So if a Bold</a:t>
            </a:r>
            <a:r>
              <a:rPr lang="en-US" baseline="0" dirty="0" smtClean="0"/>
              <a:t> style gets frustrated, they may switch to a Technical style. The Bold says, “Let’s get to the point and move on.” The group does not cooperate. So the Bold says, “We have an agreed-on agenda that is time boxed and we are over time for this topic. We need to stay on track.”</a:t>
            </a:r>
          </a:p>
        </p:txBody>
      </p:sp>
      <p:sp>
        <p:nvSpPr>
          <p:cNvPr id="4" name="Slide Number Placeholder 3"/>
          <p:cNvSpPr>
            <a:spLocks noGrp="1"/>
          </p:cNvSpPr>
          <p:nvPr>
            <p:ph type="sldNum" sz="quarter" idx="10"/>
          </p:nvPr>
        </p:nvSpPr>
        <p:spPr/>
        <p:txBody>
          <a:bodyPr/>
          <a:lstStyle/>
          <a:p>
            <a:fld id="{BB357D8A-9465-4483-823B-4F075E78A3A9}" type="slidenum">
              <a:rPr lang="en-US" smtClean="0"/>
              <a:t>25</a:t>
            </a:fld>
            <a:endParaRPr lang="en-US"/>
          </a:p>
        </p:txBody>
      </p:sp>
    </p:spTree>
    <p:extLst>
      <p:ext uri="{BB962C8B-B14F-4D97-AF65-F5344CB8AC3E}">
        <p14:creationId xmlns:p14="http://schemas.microsoft.com/office/powerpoint/2010/main" val="317182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26</a:t>
            </a:fld>
            <a:endParaRPr lang="en-US"/>
          </a:p>
        </p:txBody>
      </p:sp>
    </p:spTree>
    <p:extLst>
      <p:ext uri="{BB962C8B-B14F-4D97-AF65-F5344CB8AC3E}">
        <p14:creationId xmlns:p14="http://schemas.microsoft.com/office/powerpoint/2010/main" val="284439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57D8A-9465-4483-823B-4F075E78A3A9}" type="slidenum">
              <a:rPr lang="en-US" smtClean="0"/>
              <a:t>29</a:t>
            </a:fld>
            <a:endParaRPr lang="en-US"/>
          </a:p>
        </p:txBody>
      </p:sp>
    </p:spTree>
    <p:extLst>
      <p:ext uri="{BB962C8B-B14F-4D97-AF65-F5344CB8AC3E}">
        <p14:creationId xmlns:p14="http://schemas.microsoft.com/office/powerpoint/2010/main" val="306119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182920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45729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endParaRPr lang="en-US" sz="8000" baseline="0" dirty="0">
              <a:ln w="3175" cmpd="sng">
                <a:noFill/>
              </a:ln>
              <a:solidFill>
                <a:schemeClr val="accent1">
                  <a:lumMod val="60000"/>
                  <a:lumOff val="40000"/>
                </a:schemeClr>
              </a:solidFill>
              <a:effectLst/>
              <a:latin typeface="Arial"/>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3416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64970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328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403092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762575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313188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271732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0513E-5279-48D3-8DFE-7A13731B0141}"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91874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10513E-5279-48D3-8DFE-7A13731B0141}"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403060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10513E-5279-48D3-8DFE-7A13731B0141}" type="datetimeFigureOut">
              <a:rPr lang="en-US" smtClean="0"/>
              <a:t>7/30/2018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373376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10513E-5279-48D3-8DFE-7A13731B0141}" type="datetimeFigureOut">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150324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0513E-5279-48D3-8DFE-7A13731B0141}" type="datetimeFigureOut">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334160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0513E-5279-48D3-8DFE-7A13731B0141}"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399222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0513E-5279-48D3-8DFE-7A13731B0141}"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AFBB-9A3D-423E-B748-02A1200C265B}" type="slidenum">
              <a:rPr lang="en-US" smtClean="0"/>
              <a:t>‹#›</a:t>
            </a:fld>
            <a:endParaRPr lang="en-US"/>
          </a:p>
        </p:txBody>
      </p:sp>
    </p:spTree>
    <p:extLst>
      <p:ext uri="{BB962C8B-B14F-4D97-AF65-F5344CB8AC3E}">
        <p14:creationId xmlns:p14="http://schemas.microsoft.com/office/powerpoint/2010/main" val="328680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10513E-5279-48D3-8DFE-7A13731B0141}" type="datetimeFigureOut">
              <a:rPr lang="en-US" smtClean="0"/>
              <a:t>7/30/2018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31AFBB-9A3D-423E-B748-02A1200C265B}" type="slidenum">
              <a:rPr lang="en-US" smtClean="0"/>
              <a:t>‹#›</a:t>
            </a:fld>
            <a:endParaRPr lang="en-US"/>
          </a:p>
        </p:txBody>
      </p:sp>
    </p:spTree>
    <p:extLst>
      <p:ext uri="{BB962C8B-B14F-4D97-AF65-F5344CB8AC3E}">
        <p14:creationId xmlns:p14="http://schemas.microsoft.com/office/powerpoint/2010/main" val="3393467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Yourself and Others</a:t>
            </a:r>
            <a:endParaRPr lang="en-US" dirty="0"/>
          </a:p>
        </p:txBody>
      </p:sp>
      <p:sp>
        <p:nvSpPr>
          <p:cNvPr id="3" name="Subtitle 2"/>
          <p:cNvSpPr>
            <a:spLocks noGrp="1"/>
          </p:cNvSpPr>
          <p:nvPr>
            <p:ph type="subTitle" idx="1"/>
          </p:nvPr>
        </p:nvSpPr>
        <p:spPr/>
        <p:txBody>
          <a:bodyPr/>
          <a:lstStyle/>
          <a:p>
            <a:r>
              <a:rPr lang="en-US" dirty="0" smtClean="0"/>
              <a:t>By John Flynn</a:t>
            </a:r>
          </a:p>
          <a:p>
            <a:r>
              <a:rPr lang="en-US" dirty="0" smtClean="0"/>
              <a:t>July, </a:t>
            </a:r>
            <a:r>
              <a:rPr lang="en-US" dirty="0" smtClean="0"/>
              <a:t>2018</a:t>
            </a:r>
            <a:endParaRPr lang="en-US" dirty="0"/>
          </a:p>
        </p:txBody>
      </p:sp>
    </p:spTree>
    <p:extLst>
      <p:ext uri="{BB962C8B-B14F-4D97-AF65-F5344CB8AC3E}">
        <p14:creationId xmlns:p14="http://schemas.microsoft.com/office/powerpoint/2010/main" val="79150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754326"/>
          </a:xfrm>
          <a:prstGeom prst="rect">
            <a:avLst/>
          </a:prstGeom>
          <a:solidFill>
            <a:schemeClr val="bg1"/>
          </a:solidFill>
          <a:ln>
            <a:solidFill>
              <a:schemeClr val="tx1"/>
            </a:solidFill>
          </a:ln>
        </p:spPr>
        <p:txBody>
          <a:bodyPr wrap="square" rtlCol="0">
            <a:spAutoFit/>
          </a:bodyPr>
          <a:lstStyle/>
          <a:p>
            <a:r>
              <a:rPr lang="en-US" sz="3600" dirty="0" smtClean="0"/>
              <a:t>The Key to Understanding Styles</a:t>
            </a:r>
            <a:endParaRPr lang="en-US" sz="3600" dirty="0"/>
          </a:p>
        </p:txBody>
      </p:sp>
      <p:sp>
        <p:nvSpPr>
          <p:cNvPr id="4" name="Oval 3"/>
          <p:cNvSpPr/>
          <p:nvPr/>
        </p:nvSpPr>
        <p:spPr>
          <a:xfrm>
            <a:off x="1726854" y="121920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 many people are really here</a:t>
            </a:r>
            <a:endParaRPr lang="en-US" dirty="0">
              <a:solidFill>
                <a:schemeClr val="tx1"/>
              </a:solidFill>
            </a:endParaRPr>
          </a:p>
        </p:txBody>
      </p:sp>
      <p:sp>
        <p:nvSpPr>
          <p:cNvPr id="10" name="Oval 9"/>
          <p:cNvSpPr/>
          <p:nvPr/>
        </p:nvSpPr>
        <p:spPr>
          <a:xfrm>
            <a:off x="5912774" y="108712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
        <p:nvSpPr>
          <p:cNvPr id="13" name="Oval 12"/>
          <p:cNvSpPr/>
          <p:nvPr/>
        </p:nvSpPr>
        <p:spPr>
          <a:xfrm>
            <a:off x="1726854" y="425704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
        <p:nvSpPr>
          <p:cNvPr id="14" name="Oval 13"/>
          <p:cNvSpPr/>
          <p:nvPr/>
        </p:nvSpPr>
        <p:spPr>
          <a:xfrm>
            <a:off x="5912774" y="425704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Tree>
    <p:extLst>
      <p:ext uri="{BB962C8B-B14F-4D97-AF65-F5344CB8AC3E}">
        <p14:creationId xmlns:p14="http://schemas.microsoft.com/office/powerpoint/2010/main" val="1960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446550"/>
          </a:xfrm>
          <a:prstGeom prst="rect">
            <a:avLst/>
          </a:prstGeom>
          <a:solidFill>
            <a:schemeClr val="bg1"/>
          </a:solidFill>
          <a:ln>
            <a:solidFill>
              <a:schemeClr val="tx1"/>
            </a:solidFill>
          </a:ln>
        </p:spPr>
        <p:txBody>
          <a:bodyPr wrap="square" rtlCol="0">
            <a:spAutoFit/>
          </a:bodyPr>
          <a:lstStyle/>
          <a:p>
            <a:r>
              <a:rPr lang="en-US" sz="4400" dirty="0" smtClean="0"/>
              <a:t>Mastering Styles</a:t>
            </a:r>
            <a:endParaRPr lang="en-US" sz="4400" dirty="0"/>
          </a:p>
        </p:txBody>
      </p:sp>
      <p:sp>
        <p:nvSpPr>
          <p:cNvPr id="5" name="Oval 4"/>
          <p:cNvSpPr/>
          <p:nvPr/>
        </p:nvSpPr>
        <p:spPr>
          <a:xfrm>
            <a:off x="3362614" y="215392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But they may be here</a:t>
            </a:r>
            <a:endParaRPr lang="en-US" dirty="0">
              <a:solidFill>
                <a:schemeClr val="tx1"/>
              </a:solidFill>
            </a:endParaRPr>
          </a:p>
        </p:txBody>
      </p:sp>
    </p:spTree>
    <p:extLst>
      <p:ext uri="{BB962C8B-B14F-4D97-AF65-F5344CB8AC3E}">
        <p14:creationId xmlns:p14="http://schemas.microsoft.com/office/powerpoint/2010/main" val="158108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446550"/>
          </a:xfrm>
          <a:prstGeom prst="rect">
            <a:avLst/>
          </a:prstGeom>
          <a:solidFill>
            <a:schemeClr val="bg1"/>
          </a:solidFill>
          <a:ln>
            <a:solidFill>
              <a:schemeClr val="tx1"/>
            </a:solidFill>
          </a:ln>
        </p:spPr>
        <p:txBody>
          <a:bodyPr wrap="square" rtlCol="0">
            <a:spAutoFit/>
          </a:bodyPr>
          <a:lstStyle/>
          <a:p>
            <a:r>
              <a:rPr lang="en-US" sz="4400" dirty="0" smtClean="0"/>
              <a:t>Mastering Styles</a:t>
            </a:r>
            <a:endParaRPr lang="en-US" sz="4400" dirty="0"/>
          </a:p>
        </p:txBody>
      </p:sp>
      <p:sp>
        <p:nvSpPr>
          <p:cNvPr id="5" name="Oval 4"/>
          <p:cNvSpPr/>
          <p:nvPr/>
        </p:nvSpPr>
        <p:spPr>
          <a:xfrm>
            <a:off x="4419254" y="224536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Tree>
    <p:extLst>
      <p:ext uri="{BB962C8B-B14F-4D97-AF65-F5344CB8AC3E}">
        <p14:creationId xmlns:p14="http://schemas.microsoft.com/office/powerpoint/2010/main" val="172704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446550"/>
          </a:xfrm>
          <a:prstGeom prst="rect">
            <a:avLst/>
          </a:prstGeom>
          <a:solidFill>
            <a:schemeClr val="bg1"/>
          </a:solidFill>
          <a:ln>
            <a:solidFill>
              <a:schemeClr val="tx1"/>
            </a:solidFill>
          </a:ln>
        </p:spPr>
        <p:txBody>
          <a:bodyPr wrap="square" rtlCol="0">
            <a:spAutoFit/>
          </a:bodyPr>
          <a:lstStyle/>
          <a:p>
            <a:r>
              <a:rPr lang="en-US" sz="4400" dirty="0" smtClean="0"/>
              <a:t>Mastering Styles</a:t>
            </a:r>
            <a:endParaRPr lang="en-US" sz="4400" dirty="0"/>
          </a:p>
        </p:txBody>
      </p:sp>
      <p:sp>
        <p:nvSpPr>
          <p:cNvPr id="5" name="Oval 4"/>
          <p:cNvSpPr/>
          <p:nvPr/>
        </p:nvSpPr>
        <p:spPr>
          <a:xfrm>
            <a:off x="3372774" y="3108960"/>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Tree>
    <p:extLst>
      <p:ext uri="{BB962C8B-B14F-4D97-AF65-F5344CB8AC3E}">
        <p14:creationId xmlns:p14="http://schemas.microsoft.com/office/powerpoint/2010/main" val="308642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446550"/>
          </a:xfrm>
          <a:prstGeom prst="rect">
            <a:avLst/>
          </a:prstGeom>
          <a:solidFill>
            <a:schemeClr val="bg1"/>
          </a:solidFill>
          <a:ln>
            <a:solidFill>
              <a:schemeClr val="tx1"/>
            </a:solidFill>
          </a:ln>
        </p:spPr>
        <p:txBody>
          <a:bodyPr wrap="square" rtlCol="0">
            <a:spAutoFit/>
          </a:bodyPr>
          <a:lstStyle/>
          <a:p>
            <a:r>
              <a:rPr lang="en-US" sz="4400" dirty="0" smtClean="0"/>
              <a:t>Mastering Styles</a:t>
            </a:r>
            <a:endParaRPr lang="en-US" sz="4400" dirty="0"/>
          </a:p>
        </p:txBody>
      </p:sp>
      <p:sp>
        <p:nvSpPr>
          <p:cNvPr id="5" name="Oval 4"/>
          <p:cNvSpPr/>
          <p:nvPr/>
        </p:nvSpPr>
        <p:spPr>
          <a:xfrm>
            <a:off x="4307494" y="2829192"/>
            <a:ext cx="1930746" cy="18393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here</a:t>
            </a:r>
            <a:endParaRPr lang="en-US" dirty="0">
              <a:solidFill>
                <a:schemeClr val="tx1"/>
              </a:solidFill>
            </a:endParaRPr>
          </a:p>
        </p:txBody>
      </p:sp>
    </p:spTree>
    <p:extLst>
      <p:ext uri="{BB962C8B-B14F-4D97-AF65-F5344CB8AC3E}">
        <p14:creationId xmlns:p14="http://schemas.microsoft.com/office/powerpoint/2010/main" val="75031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829192"/>
            <a:ext cx="3130659" cy="1446550"/>
          </a:xfrm>
          <a:prstGeom prst="rect">
            <a:avLst/>
          </a:prstGeom>
          <a:solidFill>
            <a:schemeClr val="bg1"/>
          </a:solidFill>
          <a:ln>
            <a:solidFill>
              <a:schemeClr val="tx1"/>
            </a:solidFill>
          </a:ln>
        </p:spPr>
        <p:txBody>
          <a:bodyPr wrap="square" rtlCol="0">
            <a:spAutoFit/>
          </a:bodyPr>
          <a:lstStyle/>
          <a:p>
            <a:r>
              <a:rPr lang="en-US" sz="4400" dirty="0" smtClean="0"/>
              <a:t>Mastering Styles</a:t>
            </a:r>
            <a:endParaRPr lang="en-US" sz="4400" dirty="0"/>
          </a:p>
        </p:txBody>
      </p:sp>
      <p:sp>
        <p:nvSpPr>
          <p:cNvPr id="5" name="Oval 4"/>
          <p:cNvSpPr/>
          <p:nvPr/>
        </p:nvSpPr>
        <p:spPr>
          <a:xfrm>
            <a:off x="2568893" y="1513800"/>
            <a:ext cx="4520565" cy="40773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Your goal is to be able to </a:t>
            </a:r>
            <a:r>
              <a:rPr lang="en-US" sz="2800" u="sng" dirty="0" smtClean="0">
                <a:solidFill>
                  <a:schemeClr val="tx1"/>
                </a:solidFill>
              </a:rPr>
              <a:t>act as if </a:t>
            </a:r>
            <a:r>
              <a:rPr lang="en-US" sz="2800" dirty="0" smtClean="0">
                <a:solidFill>
                  <a:schemeClr val="tx1"/>
                </a:solidFill>
              </a:rPr>
              <a:t>you are here, covering all four as much as you can, depending on who you’re talking to.</a:t>
            </a:r>
            <a:endParaRPr lang="en-US" sz="2800" dirty="0">
              <a:solidFill>
                <a:schemeClr val="tx1"/>
              </a:solidFill>
            </a:endParaRPr>
          </a:p>
        </p:txBody>
      </p:sp>
    </p:spTree>
    <p:extLst>
      <p:ext uri="{BB962C8B-B14F-4D97-AF65-F5344CB8AC3E}">
        <p14:creationId xmlns:p14="http://schemas.microsoft.com/office/powerpoint/2010/main" val="1355385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86628" y="599582"/>
          <a:ext cx="7275240" cy="5758684"/>
        </p:xfrm>
        <a:graphic>
          <a:graphicData uri="http://schemas.openxmlformats.org/drawingml/2006/table">
            <a:tbl>
              <a:tblPr firstRow="1" bandRow="1">
                <a:tableStyleId>{5C22544A-7EE6-4342-B048-85BDC9FD1C3A}</a:tableStyleId>
              </a:tblPr>
              <a:tblGrid>
                <a:gridCol w="3637620"/>
                <a:gridCol w="3637620"/>
              </a:tblGrid>
              <a:tr h="287934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7934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4" name="Straight Arrow Connector 3"/>
          <p:cNvCxnSpPr/>
          <p:nvPr/>
        </p:nvCxnSpPr>
        <p:spPr>
          <a:xfrm flipV="1">
            <a:off x="1061545" y="509752"/>
            <a:ext cx="7514897" cy="5922580"/>
          </a:xfrm>
          <a:prstGeom prst="straightConnector1">
            <a:avLst/>
          </a:prstGeom>
          <a:ln w="5715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9282673">
            <a:off x="2079951" y="3094206"/>
            <a:ext cx="5478103" cy="769441"/>
          </a:xfrm>
          <a:prstGeom prst="rect">
            <a:avLst/>
          </a:prstGeom>
          <a:solidFill>
            <a:schemeClr val="bg1"/>
          </a:solidFill>
          <a:ln>
            <a:solidFill>
              <a:schemeClr val="tx1"/>
            </a:solidFill>
          </a:ln>
        </p:spPr>
        <p:txBody>
          <a:bodyPr wrap="none" rtlCol="0">
            <a:spAutoFit/>
          </a:bodyPr>
          <a:lstStyle/>
          <a:p>
            <a:r>
              <a:rPr lang="en-US" sz="4400" dirty="0" smtClean="0"/>
              <a:t>People/Relationships</a:t>
            </a:r>
            <a:endParaRPr lang="en-US" sz="4400" dirty="0"/>
          </a:p>
        </p:txBody>
      </p:sp>
    </p:spTree>
    <p:extLst>
      <p:ext uri="{BB962C8B-B14F-4D97-AF65-F5344CB8AC3E}">
        <p14:creationId xmlns:p14="http://schemas.microsoft.com/office/powerpoint/2010/main" val="1258187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86628" y="599582"/>
          <a:ext cx="7275240" cy="5758684"/>
        </p:xfrm>
        <a:graphic>
          <a:graphicData uri="http://schemas.openxmlformats.org/drawingml/2006/table">
            <a:tbl>
              <a:tblPr firstRow="1" bandRow="1">
                <a:tableStyleId>{5C22544A-7EE6-4342-B048-85BDC9FD1C3A}</a:tableStyleId>
              </a:tblPr>
              <a:tblGrid>
                <a:gridCol w="3637620"/>
                <a:gridCol w="3637620"/>
              </a:tblGrid>
              <a:tr h="287934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7934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Arrow Connector 5"/>
          <p:cNvCxnSpPr/>
          <p:nvPr/>
        </p:nvCxnSpPr>
        <p:spPr>
          <a:xfrm flipH="1" flipV="1">
            <a:off x="1061545" y="493986"/>
            <a:ext cx="7514897" cy="5938346"/>
          </a:xfrm>
          <a:prstGeom prst="straightConnector1">
            <a:avLst/>
          </a:prstGeom>
          <a:ln w="5715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156276">
            <a:off x="3124335" y="3094206"/>
            <a:ext cx="3389326" cy="769441"/>
          </a:xfrm>
          <a:prstGeom prst="rect">
            <a:avLst/>
          </a:prstGeom>
          <a:solidFill>
            <a:schemeClr val="bg1"/>
          </a:solidFill>
          <a:ln>
            <a:solidFill>
              <a:schemeClr val="tx1"/>
            </a:solidFill>
          </a:ln>
        </p:spPr>
        <p:txBody>
          <a:bodyPr wrap="none" rtlCol="0">
            <a:spAutoFit/>
          </a:bodyPr>
          <a:lstStyle/>
          <a:p>
            <a:r>
              <a:rPr lang="en-US" sz="4400" dirty="0" smtClean="0"/>
              <a:t>Tasks/Things</a:t>
            </a:r>
            <a:endParaRPr lang="en-US" sz="4400" dirty="0"/>
          </a:p>
        </p:txBody>
      </p:sp>
    </p:spTree>
    <p:extLst>
      <p:ext uri="{BB962C8B-B14F-4D97-AF65-F5344CB8AC3E}">
        <p14:creationId xmlns:p14="http://schemas.microsoft.com/office/powerpoint/2010/main" val="3862241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difference between these two interview questions...</a:t>
            </a:r>
            <a:endParaRPr lang="en-US" dirty="0"/>
          </a:p>
        </p:txBody>
      </p:sp>
      <p:sp>
        <p:nvSpPr>
          <p:cNvPr id="3" name="Content Placeholder 2"/>
          <p:cNvSpPr>
            <a:spLocks noGrp="1"/>
          </p:cNvSpPr>
          <p:nvPr>
            <p:ph idx="1"/>
          </p:nvPr>
        </p:nvSpPr>
        <p:spPr/>
        <p:txBody>
          <a:bodyPr/>
          <a:lstStyle/>
          <a:p>
            <a:r>
              <a:rPr lang="en-US" sz="2800" dirty="0" smtClean="0"/>
              <a:t>“Tell me about a situation when you and a colleague had a difference of opinion about how to proceed on a project. How did you resolve it and what was the result?” </a:t>
            </a:r>
          </a:p>
          <a:p>
            <a:r>
              <a:rPr lang="en-US" sz="2800" dirty="0" smtClean="0"/>
              <a:t>“</a:t>
            </a:r>
            <a:r>
              <a:rPr lang="en-US" sz="2800" dirty="0"/>
              <a:t>Tell me about a situation when </a:t>
            </a:r>
            <a:r>
              <a:rPr lang="en-US" sz="2800" dirty="0" smtClean="0"/>
              <a:t>there was a disagreement about </a:t>
            </a:r>
            <a:r>
              <a:rPr lang="en-US" sz="2800" dirty="0"/>
              <a:t>how to proceed on a project</a:t>
            </a:r>
            <a:r>
              <a:rPr lang="en-US" sz="2800" dirty="0" smtClean="0"/>
              <a:t>. </a:t>
            </a:r>
            <a:r>
              <a:rPr lang="en-US" sz="2800" dirty="0"/>
              <a:t>How did you resolve it and what was the </a:t>
            </a:r>
            <a:r>
              <a:rPr lang="en-US" sz="2800" dirty="0" smtClean="0"/>
              <a:t>result?”</a:t>
            </a:r>
            <a:endParaRPr lang="en-US" dirty="0" smtClean="0"/>
          </a:p>
          <a:p>
            <a:endParaRPr lang="en-US" dirty="0"/>
          </a:p>
        </p:txBody>
      </p:sp>
    </p:spTree>
    <p:extLst>
      <p:ext uri="{BB962C8B-B14F-4D97-AF65-F5344CB8AC3E}">
        <p14:creationId xmlns:p14="http://schemas.microsoft.com/office/powerpoint/2010/main" val="278843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86628" y="599582"/>
          <a:ext cx="7275240" cy="5758684"/>
        </p:xfrm>
        <a:graphic>
          <a:graphicData uri="http://schemas.openxmlformats.org/drawingml/2006/table">
            <a:tbl>
              <a:tblPr firstRow="1" bandRow="1">
                <a:tableStyleId>{5C22544A-7EE6-4342-B048-85BDC9FD1C3A}</a:tableStyleId>
              </a:tblPr>
              <a:tblGrid>
                <a:gridCol w="3637620"/>
                <a:gridCol w="3637620"/>
              </a:tblGrid>
              <a:tr h="287934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7934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Arrow Connector 5"/>
          <p:cNvCxnSpPr/>
          <p:nvPr/>
        </p:nvCxnSpPr>
        <p:spPr>
          <a:xfrm flipH="1">
            <a:off x="651641" y="3478922"/>
            <a:ext cx="9195513" cy="0"/>
          </a:xfrm>
          <a:prstGeom prst="straightConnector1">
            <a:avLst/>
          </a:prstGeom>
          <a:ln w="5715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28972" y="3155757"/>
            <a:ext cx="3599785" cy="646331"/>
          </a:xfrm>
          <a:prstGeom prst="rect">
            <a:avLst/>
          </a:prstGeom>
          <a:solidFill>
            <a:schemeClr val="bg1"/>
          </a:solidFill>
          <a:ln w="38100">
            <a:solidFill>
              <a:schemeClr val="tx1"/>
            </a:solidFill>
          </a:ln>
        </p:spPr>
        <p:txBody>
          <a:bodyPr wrap="square" rtlCol="0">
            <a:spAutoFit/>
          </a:bodyPr>
          <a:lstStyle/>
          <a:p>
            <a:r>
              <a:rPr lang="en-US" sz="3600" dirty="0"/>
              <a:t>Tell/Outgoing</a:t>
            </a:r>
          </a:p>
        </p:txBody>
      </p:sp>
      <p:sp>
        <p:nvSpPr>
          <p:cNvPr id="8" name="TextBox 7"/>
          <p:cNvSpPr txBox="1"/>
          <p:nvPr/>
        </p:nvSpPr>
        <p:spPr>
          <a:xfrm>
            <a:off x="4824248" y="3155757"/>
            <a:ext cx="4620345" cy="646331"/>
          </a:xfrm>
          <a:prstGeom prst="rect">
            <a:avLst/>
          </a:prstGeom>
          <a:solidFill>
            <a:schemeClr val="bg1"/>
          </a:solidFill>
          <a:ln w="38100">
            <a:solidFill>
              <a:schemeClr val="tx1"/>
            </a:solidFill>
          </a:ln>
        </p:spPr>
        <p:txBody>
          <a:bodyPr wrap="square" rtlCol="0">
            <a:spAutoFit/>
          </a:bodyPr>
          <a:lstStyle/>
          <a:p>
            <a:r>
              <a:rPr lang="en-US" sz="3600" dirty="0" smtClean="0"/>
              <a:t>Listen/Ask/Reserved</a:t>
            </a:r>
            <a:endParaRPr lang="en-US" sz="3600" dirty="0"/>
          </a:p>
        </p:txBody>
      </p:sp>
    </p:spTree>
    <p:extLst>
      <p:ext uri="{BB962C8B-B14F-4D97-AF65-F5344CB8AC3E}">
        <p14:creationId xmlns:p14="http://schemas.microsoft.com/office/powerpoint/2010/main" val="198762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5325"/>
          </a:xfrm>
        </p:spPr>
        <p:txBody>
          <a:bodyPr/>
          <a:lstStyle/>
          <a:p>
            <a:r>
              <a:rPr lang="en-US" dirty="0" smtClean="0"/>
              <a:t>Beginning instructions:</a:t>
            </a:r>
            <a:endParaRPr lang="en-US" dirty="0"/>
          </a:p>
        </p:txBody>
      </p:sp>
      <p:sp>
        <p:nvSpPr>
          <p:cNvPr id="3" name="Content Placeholder 2"/>
          <p:cNvSpPr>
            <a:spLocks noGrp="1"/>
          </p:cNvSpPr>
          <p:nvPr>
            <p:ph idx="1"/>
          </p:nvPr>
        </p:nvSpPr>
        <p:spPr>
          <a:xfrm>
            <a:off x="677334" y="1381125"/>
            <a:ext cx="8596668" cy="4660237"/>
          </a:xfrm>
        </p:spPr>
        <p:txBody>
          <a:bodyPr>
            <a:normAutofit/>
          </a:bodyPr>
          <a:lstStyle/>
          <a:p>
            <a:r>
              <a:rPr lang="en-US" sz="2400" dirty="0" smtClean="0"/>
              <a:t>If you have completed the BEST survey, please have it ready, but don’t show anyone else your answers or tell anyone what your style is. </a:t>
            </a:r>
          </a:p>
          <a:p>
            <a:r>
              <a:rPr lang="en-US" sz="2400" dirty="0" smtClean="0"/>
              <a:t>If you have not completed it, let </a:t>
            </a:r>
            <a:r>
              <a:rPr lang="en-US" sz="2400" dirty="0" smtClean="0"/>
              <a:t>us </a:t>
            </a:r>
            <a:r>
              <a:rPr lang="en-US" sz="2400" dirty="0" smtClean="0"/>
              <a:t>know and </a:t>
            </a:r>
            <a:r>
              <a:rPr lang="en-US" sz="2400" dirty="0" smtClean="0"/>
              <a:t>we’ll </a:t>
            </a:r>
            <a:r>
              <a:rPr lang="en-US" sz="2400" dirty="0" smtClean="0"/>
              <a:t>give you one to fill out. Please fill it out and score it without anyone else seeing your results.</a:t>
            </a:r>
          </a:p>
          <a:p>
            <a:r>
              <a:rPr lang="en-US" sz="2400" dirty="0" smtClean="0"/>
              <a:t>We will start when everyone has their profiles and is ready to go.</a:t>
            </a:r>
            <a:endParaRPr lang="en-US" sz="2400" dirty="0"/>
          </a:p>
        </p:txBody>
      </p:sp>
    </p:spTree>
    <p:extLst>
      <p:ext uri="{BB962C8B-B14F-4D97-AF65-F5344CB8AC3E}">
        <p14:creationId xmlns:p14="http://schemas.microsoft.com/office/powerpoint/2010/main" val="409345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r>
              <a:rPr lang="en-US" dirty="0" smtClean="0"/>
              <a:t>Consider...</a:t>
            </a:r>
            <a:endParaRPr lang="en-US" dirty="0"/>
          </a:p>
        </p:txBody>
      </p:sp>
      <p:sp>
        <p:nvSpPr>
          <p:cNvPr id="3" name="Content Placeholder 2"/>
          <p:cNvSpPr>
            <a:spLocks noGrp="1"/>
          </p:cNvSpPr>
          <p:nvPr>
            <p:ph idx="1"/>
          </p:nvPr>
        </p:nvSpPr>
        <p:spPr>
          <a:xfrm>
            <a:off x="677334" y="1424865"/>
            <a:ext cx="9198186" cy="4813375"/>
          </a:xfrm>
        </p:spPr>
        <p:txBody>
          <a:bodyPr>
            <a:noAutofit/>
          </a:bodyPr>
          <a:lstStyle/>
          <a:p>
            <a:r>
              <a:rPr lang="en-US" sz="3600" dirty="0" smtClean="0"/>
              <a:t>Is the person really asking you what you think?</a:t>
            </a:r>
          </a:p>
          <a:p>
            <a:endParaRPr lang="en-US" sz="3600" dirty="0"/>
          </a:p>
          <a:p>
            <a:pPr marL="0" indent="0">
              <a:buNone/>
            </a:pPr>
            <a:r>
              <a:rPr lang="en-US" sz="3600" dirty="0" smtClean="0"/>
              <a:t>OR</a:t>
            </a:r>
          </a:p>
          <a:p>
            <a:pPr marL="0" indent="0">
              <a:buNone/>
            </a:pPr>
            <a:endParaRPr lang="en-US" sz="3600" dirty="0"/>
          </a:p>
          <a:p>
            <a:r>
              <a:rPr lang="en-US" sz="3600" dirty="0" smtClean="0"/>
              <a:t>Is their question telling you what they want you to agree with?</a:t>
            </a:r>
            <a:endParaRPr lang="en-US" sz="3600" dirty="0"/>
          </a:p>
        </p:txBody>
      </p:sp>
    </p:spTree>
    <p:extLst>
      <p:ext uri="{BB962C8B-B14F-4D97-AF65-F5344CB8AC3E}">
        <p14:creationId xmlns:p14="http://schemas.microsoft.com/office/powerpoint/2010/main" val="2366979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1584524"/>
              </p:ext>
            </p:extLst>
          </p:nvPr>
        </p:nvGraphicFramePr>
        <p:xfrm>
          <a:off x="765175" y="114300"/>
          <a:ext cx="8128000" cy="6552050"/>
        </p:xfrm>
        <a:graphic>
          <a:graphicData uri="http://schemas.openxmlformats.org/drawingml/2006/table">
            <a:tbl>
              <a:tblPr firstRow="1" bandRow="1">
                <a:tableStyleId>{5C22544A-7EE6-4342-B048-85BDC9FD1C3A}</a:tableStyleId>
              </a:tblPr>
              <a:tblGrid>
                <a:gridCol w="4064000"/>
                <a:gridCol w="4064000"/>
              </a:tblGrid>
              <a:tr h="3327838">
                <a:tc>
                  <a:txBody>
                    <a:bodyPr/>
                    <a:lstStyle/>
                    <a:p>
                      <a:pPr algn="l"/>
                      <a:r>
                        <a:rPr lang="en-US" sz="3600" b="1" dirty="0" smtClean="0"/>
                        <a:t>BOLD</a:t>
                      </a:r>
                    </a:p>
                    <a:p>
                      <a:pPr marL="233363" indent="-233363" algn="l">
                        <a:buFont typeface="Arial" panose="020B0604020202020204" pitchFamily="34" charset="0"/>
                        <a:buChar char="•"/>
                      </a:pPr>
                      <a:r>
                        <a:rPr lang="en-US" sz="2800" b="1" kern="1200" baseline="0" dirty="0" smtClean="0">
                          <a:solidFill>
                            <a:schemeClr val="lt1"/>
                          </a:solidFill>
                          <a:latin typeface="+mn-lt"/>
                          <a:ea typeface="+mn-ea"/>
                          <a:cs typeface="+mn-cs"/>
                        </a:rPr>
                        <a:t>Tells more than listens</a:t>
                      </a:r>
                    </a:p>
                    <a:p>
                      <a:pPr marL="233363" indent="-233363" algn="l">
                        <a:buFont typeface="Arial" panose="020B0604020202020204" pitchFamily="34" charset="0"/>
                        <a:buChar char="•"/>
                      </a:pPr>
                      <a:r>
                        <a:rPr lang="en-US" sz="2800" b="1" baseline="0" dirty="0" smtClean="0"/>
                        <a:t>More concerned about things and tasks than people and relationships</a:t>
                      </a:r>
                      <a:endParaRPr lang="en-US" sz="2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2800" i="1" dirty="0" smtClean="0">
                          <a:latin typeface="Comic Sans MS" panose="030F0702030302020204" pitchFamily="66" charset="0"/>
                        </a:rPr>
                        <a:t>Sympathetic</a:t>
                      </a:r>
                    </a:p>
                    <a:p>
                      <a:pPr marL="233363"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baseline="0" dirty="0" smtClean="0"/>
                        <a:t>Listens</a:t>
                      </a:r>
                      <a:r>
                        <a:rPr lang="en-US" sz="2800" b="1" dirty="0" smtClean="0"/>
                        <a:t> </a:t>
                      </a:r>
                      <a:r>
                        <a:rPr lang="en-US" sz="2800" b="1" baseline="0" dirty="0" smtClean="0"/>
                        <a:t>more than tells</a:t>
                      </a:r>
                    </a:p>
                    <a:p>
                      <a:pPr marL="233363"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baseline="0" dirty="0" smtClean="0"/>
                        <a:t>More concerned about people and relationships than tasks and things</a:t>
                      </a:r>
                      <a:endParaRPr lang="en-US" sz="2800" i="1"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l"/>
                      <a:r>
                        <a:rPr lang="en-US" sz="3600" dirty="0" smtClean="0">
                          <a:solidFill>
                            <a:srgbClr val="FF0000"/>
                          </a:solidFill>
                          <a:latin typeface="Comic Sans MS" panose="030F0702030302020204" pitchFamily="66" charset="0"/>
                        </a:rPr>
                        <a:t>Expressive!</a:t>
                      </a:r>
                    </a:p>
                    <a:p>
                      <a:pPr marL="233363" indent="-233363" algn="l">
                        <a:buFont typeface="Arial" panose="020B0604020202020204" pitchFamily="34" charset="0"/>
                        <a:buChar char="•"/>
                      </a:pPr>
                      <a:r>
                        <a:rPr lang="en-US" sz="2800" b="0" kern="1200" baseline="0" dirty="0" smtClean="0">
                          <a:solidFill>
                            <a:schemeClr val="tx1"/>
                          </a:solidFill>
                          <a:latin typeface="+mn-lt"/>
                          <a:ea typeface="+mn-ea"/>
                          <a:cs typeface="+mn-cs"/>
                        </a:rPr>
                        <a:t>Tells more than listens</a:t>
                      </a:r>
                    </a:p>
                    <a:p>
                      <a:pPr marL="233363" indent="-233363" algn="l">
                        <a:buFont typeface="Arial" panose="020B0604020202020204" pitchFamily="34" charset="0"/>
                        <a:buChar char="•"/>
                      </a:pPr>
                      <a:r>
                        <a:rPr lang="en-US" sz="2800" b="0" baseline="0" dirty="0" smtClean="0">
                          <a:solidFill>
                            <a:schemeClr val="tx1"/>
                          </a:solidFill>
                        </a:rPr>
                        <a:t>More concerned about people and relationships than tasks and things</a:t>
                      </a:r>
                      <a:endParaRPr lang="en-US" sz="3600" dirty="0" smtClean="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14000"/>
                        <a:extLst>
                          <a:ext uri="{28A0092B-C50C-407E-A947-70E740481C1C}">
                            <a14:useLocalDpi xmlns:a14="http://schemas.microsoft.com/office/drawing/2010/main" val="0"/>
                          </a:ext>
                        </a:extLst>
                      </a:blip>
                      <a:srcRect/>
                      <a:stretch>
                        <a:fillRect/>
                      </a:stretch>
                    </a:blipFill>
                  </a:tcPr>
                </a:tc>
                <a:tc>
                  <a:txBody>
                    <a:bodyPr/>
                    <a:lstStyle/>
                    <a:p>
                      <a:pPr algn="l"/>
                      <a:r>
                        <a:rPr lang="en-US" sz="4400" b="1" dirty="0" smtClean="0">
                          <a:latin typeface="OCR A Extended" panose="02010509020102010303" pitchFamily="50" charset="0"/>
                        </a:rPr>
                        <a:t>Technical</a:t>
                      </a:r>
                    </a:p>
                    <a:p>
                      <a:pPr marL="233363" indent="-233363" algn="l" defTabSz="457200" rtl="0" eaLnBrk="1" latinLnBrk="0" hangingPunct="1">
                        <a:buFont typeface="Arial" panose="020B0604020202020204" pitchFamily="34" charset="0"/>
                        <a:buChar char="•"/>
                      </a:pPr>
                      <a:r>
                        <a:rPr lang="en-US" sz="2800" b="0" kern="1200" baseline="0" dirty="0" smtClean="0">
                          <a:solidFill>
                            <a:schemeClr val="tx1"/>
                          </a:solidFill>
                          <a:latin typeface="+mn-lt"/>
                          <a:ea typeface="+mn-ea"/>
                          <a:cs typeface="+mn-cs"/>
                        </a:rPr>
                        <a:t>Listens more than tells</a:t>
                      </a:r>
                    </a:p>
                    <a:p>
                      <a:pPr marL="233363" indent="-233363" algn="l" defTabSz="457200" rtl="0" eaLnBrk="1" latinLnBrk="0" hangingPunct="1">
                        <a:buFont typeface="Arial" panose="020B0604020202020204" pitchFamily="34" charset="0"/>
                        <a:buChar char="•"/>
                      </a:pPr>
                      <a:r>
                        <a:rPr lang="en-US" sz="2800" b="0" kern="1200" baseline="0" dirty="0" smtClean="0">
                          <a:solidFill>
                            <a:schemeClr val="tx1"/>
                          </a:solidFill>
                          <a:latin typeface="+mn-lt"/>
                          <a:ea typeface="+mn-ea"/>
                          <a:cs typeface="+mn-cs"/>
                        </a:rPr>
                        <a:t>More concerned about tasks and things than people and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95700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773478"/>
              </p:ext>
            </p:extLst>
          </p:nvPr>
        </p:nvGraphicFramePr>
        <p:xfrm>
          <a:off x="765175" y="266700"/>
          <a:ext cx="8128000" cy="6552050"/>
        </p:xfrm>
        <a:graphic>
          <a:graphicData uri="http://schemas.openxmlformats.org/drawingml/2006/table">
            <a:tbl>
              <a:tblPr firstRow="1" bandRow="1">
                <a:tableStyleId>{5C22544A-7EE6-4342-B048-85BDC9FD1C3A}</a:tableStyleId>
              </a:tblPr>
              <a:tblGrid>
                <a:gridCol w="4064000"/>
                <a:gridCol w="4064000"/>
              </a:tblGrid>
              <a:tr h="3327838">
                <a:tc>
                  <a:txBody>
                    <a:bodyPr/>
                    <a:lstStyle/>
                    <a:p>
                      <a:pPr algn="l"/>
                      <a:r>
                        <a:rPr lang="en-US" sz="3600" b="1" dirty="0" smtClean="0"/>
                        <a:t>BOLD</a:t>
                      </a:r>
                    </a:p>
                    <a:p>
                      <a:pPr marL="231775" indent="-231775" algn="l">
                        <a:buFont typeface="Arial" panose="020B0604020202020204" pitchFamily="34" charset="0"/>
                        <a:buChar char="•"/>
                      </a:pPr>
                      <a:r>
                        <a:rPr lang="en-US" sz="2800" b="1" dirty="0" smtClean="0"/>
                        <a:t>“Get to the point”</a:t>
                      </a:r>
                    </a:p>
                    <a:p>
                      <a:pPr marL="231775" indent="-231775" algn="l">
                        <a:buFont typeface="Arial" panose="020B0604020202020204" pitchFamily="34" charset="0"/>
                        <a:buChar char="•"/>
                      </a:pPr>
                      <a:r>
                        <a:rPr lang="en-US" sz="2800" b="1" dirty="0" smtClean="0"/>
                        <a:t>Not</a:t>
                      </a:r>
                      <a:r>
                        <a:rPr lang="en-US" sz="2800" b="1" baseline="0" dirty="0" smtClean="0"/>
                        <a:t> the best listener</a:t>
                      </a:r>
                    </a:p>
                    <a:p>
                      <a:pPr marL="231775" indent="-231775" algn="l">
                        <a:buFont typeface="Arial" panose="020B0604020202020204" pitchFamily="34" charset="0"/>
                        <a:buChar char="•"/>
                      </a:pPr>
                      <a:r>
                        <a:rPr lang="en-US" sz="2800" b="1" baseline="0" dirty="0" smtClean="0"/>
                        <a:t>Assertive</a:t>
                      </a:r>
                    </a:p>
                    <a:p>
                      <a:pPr marL="231775" indent="-231775" algn="l">
                        <a:buFont typeface="Arial" panose="020B0604020202020204" pitchFamily="34" charset="0"/>
                        <a:buChar char="•"/>
                      </a:pPr>
                      <a:r>
                        <a:rPr lang="en-US" sz="2800" b="1" baseline="0" dirty="0" smtClean="0"/>
                        <a:t>Concerned about </a:t>
                      </a:r>
                      <a:r>
                        <a:rPr lang="en-US" sz="2800" b="1" u="sng" baseline="0" dirty="0" smtClean="0"/>
                        <a:t>results</a:t>
                      </a:r>
                    </a:p>
                    <a:p>
                      <a:pPr marL="231775" indent="-231775" algn="l">
                        <a:buFont typeface="Arial" panose="020B0604020202020204" pitchFamily="34" charset="0"/>
                        <a:buChar char="•"/>
                      </a:pPr>
                      <a:r>
                        <a:rPr lang="en-US" sz="2800" b="1" dirty="0" smtClean="0"/>
                        <a:t>“Let’s move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2800" i="1" dirty="0" smtClean="0">
                          <a:latin typeface="Comic Sans MS" panose="030F0702030302020204" pitchFamily="66" charset="0"/>
                        </a:rPr>
                        <a:t>Sympathetic</a:t>
                      </a:r>
                    </a:p>
                    <a:p>
                      <a:pPr marL="231775" indent="-231775" algn="l">
                        <a:buFont typeface="Arial" panose="020B0604020202020204" pitchFamily="34" charset="0"/>
                        <a:buChar char="•"/>
                      </a:pPr>
                      <a:r>
                        <a:rPr lang="en-US" sz="2800" i="1" dirty="0" smtClean="0">
                          <a:latin typeface="Comic Sans MS" panose="030F0702030302020204" pitchFamily="66" charset="0"/>
                        </a:rPr>
                        <a:t>Chit chat, small talk</a:t>
                      </a:r>
                    </a:p>
                    <a:p>
                      <a:pPr marL="231775" indent="-231775" algn="l">
                        <a:buFont typeface="Arial" panose="020B0604020202020204" pitchFamily="34" charset="0"/>
                        <a:buChar char="•"/>
                      </a:pPr>
                      <a:r>
                        <a:rPr lang="en-US" sz="2800" i="1" baseline="0" dirty="0" smtClean="0">
                          <a:latin typeface="Comic Sans MS" panose="030F0702030302020204" pitchFamily="66" charset="0"/>
                        </a:rPr>
                        <a:t>Good listener</a:t>
                      </a:r>
                    </a:p>
                    <a:p>
                      <a:pPr marL="231775" indent="-231775" algn="l">
                        <a:buFont typeface="Arial" panose="020B0604020202020204" pitchFamily="34" charset="0"/>
                        <a:buChar char="•"/>
                      </a:pPr>
                      <a:r>
                        <a:rPr lang="en-US" sz="2800" i="1" baseline="0" dirty="0" smtClean="0">
                          <a:latin typeface="Comic Sans MS" panose="030F0702030302020204" pitchFamily="66" charset="0"/>
                        </a:rPr>
                        <a:t>Non-assertive</a:t>
                      </a:r>
                    </a:p>
                    <a:p>
                      <a:pPr marL="231775" indent="-231775" algn="l">
                        <a:buFont typeface="Arial" panose="020B0604020202020204" pitchFamily="34" charset="0"/>
                        <a:buChar char="•"/>
                      </a:pPr>
                      <a:r>
                        <a:rPr lang="en-US" sz="2800" i="1" baseline="0" dirty="0" smtClean="0">
                          <a:latin typeface="Comic Sans MS" panose="030F0702030302020204" pitchFamily="66" charset="0"/>
                        </a:rPr>
                        <a:t>Social</a:t>
                      </a:r>
                    </a:p>
                    <a:p>
                      <a:pPr marL="231775" indent="-231775" algn="l">
                        <a:buFont typeface="Arial" panose="020B0604020202020204" pitchFamily="34" charset="0"/>
                        <a:buChar char="•"/>
                      </a:pPr>
                      <a:r>
                        <a:rPr lang="en-US" sz="2800" i="1" baseline="0" dirty="0" smtClean="0">
                          <a:latin typeface="Comic Sans MS" panose="030F0702030302020204" pitchFamily="66" charset="0"/>
                        </a:rPr>
                        <a:t>Interested in you personally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l"/>
                      <a:r>
                        <a:rPr lang="en-US" sz="3600" dirty="0" smtClean="0">
                          <a:solidFill>
                            <a:srgbClr val="FF0000"/>
                          </a:solidFill>
                          <a:latin typeface="Comic Sans MS" panose="030F0702030302020204" pitchFamily="66" charset="0"/>
                        </a:rPr>
                        <a:t>Expressive!</a:t>
                      </a:r>
                    </a:p>
                    <a:p>
                      <a:pPr marL="231775" indent="-231775" algn="l">
                        <a:buFont typeface="Arial" panose="020B0604020202020204" pitchFamily="34" charset="0"/>
                        <a:buChar char="•"/>
                      </a:pPr>
                      <a:r>
                        <a:rPr lang="en-US" sz="2800" baseline="0" dirty="0" smtClean="0">
                          <a:solidFill>
                            <a:srgbClr val="FF0000"/>
                          </a:solidFill>
                          <a:latin typeface="Comic Sans MS" panose="030F0702030302020204" pitchFamily="66" charset="0"/>
                        </a:rPr>
                        <a:t>Concerned about big ideas, creativity</a:t>
                      </a:r>
                    </a:p>
                    <a:p>
                      <a:pPr marL="231775" indent="-231775" algn="l">
                        <a:buFont typeface="Arial" panose="020B0604020202020204" pitchFamily="34" charset="0"/>
                        <a:buChar char="•"/>
                      </a:pPr>
                      <a:r>
                        <a:rPr lang="en-US" sz="2800" baseline="0" dirty="0" smtClean="0">
                          <a:solidFill>
                            <a:srgbClr val="FF0000"/>
                          </a:solidFill>
                          <a:latin typeface="Comic Sans MS" panose="030F0702030302020204" pitchFamily="66" charset="0"/>
                        </a:rPr>
                        <a:t>Wants to be the coolest, smartest person in the room</a:t>
                      </a:r>
                    </a:p>
                    <a:p>
                      <a:pPr marL="231775" indent="-231775" algn="l">
                        <a:buFont typeface="Arial" panose="020B0604020202020204" pitchFamily="34" charset="0"/>
                        <a:buChar char="•"/>
                      </a:pPr>
                      <a:r>
                        <a:rPr lang="en-US" sz="2800" baseline="0" dirty="0" smtClean="0">
                          <a:solidFill>
                            <a:srgbClr val="FF0000"/>
                          </a:solidFill>
                          <a:latin typeface="Comic Sans MS" panose="030F0702030302020204" pitchFamily="66" charset="0"/>
                        </a:rPr>
                        <a:t>Not the best listener</a:t>
                      </a:r>
                      <a:endParaRPr lang="en-US" sz="2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14000"/>
                        <a:extLst>
                          <a:ext uri="{28A0092B-C50C-407E-A947-70E740481C1C}">
                            <a14:useLocalDpi xmlns:a14="http://schemas.microsoft.com/office/drawing/2010/main" val="0"/>
                          </a:ext>
                        </a:extLst>
                      </a:blip>
                      <a:srcRect/>
                      <a:stretch>
                        <a:fillRect/>
                      </a:stretch>
                    </a:blipFill>
                  </a:tcPr>
                </a:tc>
                <a:tc>
                  <a:txBody>
                    <a:bodyPr/>
                    <a:lstStyle/>
                    <a:p>
                      <a:pPr algn="l"/>
                      <a:r>
                        <a:rPr lang="en-US" sz="4400" b="1" dirty="0" smtClean="0">
                          <a:latin typeface="OCR A Extended" panose="02010509020102010303" pitchFamily="50" charset="0"/>
                        </a:rPr>
                        <a:t>Technical</a:t>
                      </a:r>
                    </a:p>
                    <a:p>
                      <a:pPr marL="231775" indent="-231775" algn="l">
                        <a:buFont typeface="Arial" panose="020B0604020202020204" pitchFamily="34" charset="0"/>
                        <a:buChar char="•"/>
                      </a:pPr>
                      <a:r>
                        <a:rPr lang="en-US" sz="2400" b="1" dirty="0" smtClean="0">
                          <a:latin typeface="OCR A Extended" panose="02010509020102010303" pitchFamily="50" charset="0"/>
                        </a:rPr>
                        <a:t>Gets</a:t>
                      </a:r>
                      <a:r>
                        <a:rPr lang="en-US" sz="2400" b="1" baseline="0" dirty="0" smtClean="0">
                          <a:latin typeface="OCR A Extended" panose="02010509020102010303" pitchFamily="50" charset="0"/>
                        </a:rPr>
                        <a:t> in the weeds</a:t>
                      </a:r>
                    </a:p>
                    <a:p>
                      <a:pPr marL="231775" indent="-231775" algn="l">
                        <a:buFont typeface="Arial" panose="020B0604020202020204" pitchFamily="34" charset="0"/>
                        <a:buChar char="•"/>
                      </a:pPr>
                      <a:r>
                        <a:rPr lang="en-US" sz="2400" b="1" baseline="0" dirty="0" smtClean="0">
                          <a:latin typeface="OCR A Extended" panose="02010509020102010303" pitchFamily="50" charset="0"/>
                        </a:rPr>
                        <a:t>Concerned about facts and correctness</a:t>
                      </a:r>
                    </a:p>
                    <a:p>
                      <a:pPr marL="231775" indent="-231775" algn="l">
                        <a:buFont typeface="Arial" panose="020B0604020202020204" pitchFamily="34" charset="0"/>
                        <a:buChar char="•"/>
                      </a:pPr>
                      <a:r>
                        <a:rPr lang="en-US" sz="2400" b="1" baseline="0" dirty="0" smtClean="0">
                          <a:latin typeface="OCR A Extended" panose="02010509020102010303" pitchFamily="50" charset="0"/>
                        </a:rPr>
                        <a:t>Good listener, but only up to a point</a:t>
                      </a:r>
                      <a:endParaRPr lang="en-US" sz="2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93175" y="2747099"/>
            <a:ext cx="2936875" cy="1200329"/>
          </a:xfrm>
          <a:prstGeom prst="rect">
            <a:avLst/>
          </a:prstGeom>
          <a:solidFill>
            <a:schemeClr val="bg1"/>
          </a:solidFill>
          <a:ln>
            <a:solidFill>
              <a:schemeClr val="tx1"/>
            </a:solidFill>
          </a:ln>
        </p:spPr>
        <p:txBody>
          <a:bodyPr wrap="square" rtlCol="0">
            <a:spAutoFit/>
          </a:bodyPr>
          <a:lstStyle/>
          <a:p>
            <a:r>
              <a:rPr lang="en-US" sz="3600" dirty="0" smtClean="0"/>
              <a:t>Style </a:t>
            </a:r>
            <a:r>
              <a:rPr lang="en-US" sz="3600" u="sng" dirty="0" smtClean="0"/>
              <a:t>Clues</a:t>
            </a:r>
            <a:r>
              <a:rPr lang="en-US" sz="3600" dirty="0" smtClean="0"/>
              <a:t>: Speech</a:t>
            </a:r>
            <a:endParaRPr lang="en-US" sz="3600" dirty="0"/>
          </a:p>
        </p:txBody>
      </p:sp>
    </p:spTree>
    <p:extLst>
      <p:ext uri="{BB962C8B-B14F-4D97-AF65-F5344CB8AC3E}">
        <p14:creationId xmlns:p14="http://schemas.microsoft.com/office/powerpoint/2010/main" val="2469427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30550"/>
              </p:ext>
            </p:extLst>
          </p:nvPr>
        </p:nvGraphicFramePr>
        <p:xfrm>
          <a:off x="765175" y="266700"/>
          <a:ext cx="8128000" cy="6552050"/>
        </p:xfrm>
        <a:graphic>
          <a:graphicData uri="http://schemas.openxmlformats.org/drawingml/2006/table">
            <a:tbl>
              <a:tblPr firstRow="1" bandRow="1">
                <a:tableStyleId>{5C22544A-7EE6-4342-B048-85BDC9FD1C3A}</a:tableStyleId>
              </a:tblPr>
              <a:tblGrid>
                <a:gridCol w="4064000"/>
                <a:gridCol w="4064000"/>
              </a:tblGrid>
              <a:tr h="3327838">
                <a:tc>
                  <a:txBody>
                    <a:bodyPr/>
                    <a:lstStyle/>
                    <a:p>
                      <a:pPr algn="l"/>
                      <a:r>
                        <a:rPr lang="en-US" sz="3600" b="1" dirty="0" smtClean="0"/>
                        <a:t>BOLD</a:t>
                      </a:r>
                    </a:p>
                    <a:p>
                      <a:pPr marL="571500" indent="-571500" algn="l">
                        <a:buFont typeface="Arial" panose="020B0604020202020204" pitchFamily="34" charset="0"/>
                        <a:buChar char="•"/>
                      </a:pPr>
                      <a:r>
                        <a:rPr lang="en-US" sz="3200" b="1" dirty="0" smtClean="0"/>
                        <a:t>Functional</a:t>
                      </a:r>
                    </a:p>
                    <a:p>
                      <a:pPr marL="571500" indent="-571500" algn="l">
                        <a:buFont typeface="Arial" panose="020B0604020202020204" pitchFamily="34" charset="0"/>
                        <a:buChar char="•"/>
                      </a:pPr>
                      <a:r>
                        <a:rPr lang="en-US" sz="3200" b="1" dirty="0" smtClean="0"/>
                        <a:t>Sparse</a:t>
                      </a:r>
                    </a:p>
                    <a:p>
                      <a:pPr marL="571500" indent="-571500" algn="l">
                        <a:buFont typeface="Arial" panose="020B0604020202020204" pitchFamily="34" charset="0"/>
                        <a:buChar char="•"/>
                      </a:pPr>
                      <a:r>
                        <a:rPr lang="en-US" sz="3200" b="1" dirty="0" smtClean="0"/>
                        <a:t>Status</a:t>
                      </a:r>
                      <a:r>
                        <a:rPr lang="en-US" sz="3200" b="1" baseline="0" dirty="0" smtClean="0"/>
                        <a:t> symbols</a:t>
                      </a:r>
                      <a:endParaRPr lang="en-US" sz="3200" b="1" dirty="0" smtClean="0"/>
                    </a:p>
                    <a:p>
                      <a:pPr marL="571500" indent="-571500" algn="l">
                        <a:buFont typeface="Arial" panose="020B0604020202020204" pitchFamily="34" charset="0"/>
                        <a:buChar char="•"/>
                      </a:pPr>
                      <a:r>
                        <a:rPr lang="en-US" sz="3200" b="1" dirty="0" smtClean="0"/>
                        <a:t>Plans</a:t>
                      </a:r>
                      <a:r>
                        <a:rPr lang="en-US" sz="3200" b="1" baseline="0" dirty="0" smtClean="0"/>
                        <a:t> on the wall</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2800" i="1" dirty="0" smtClean="0">
                          <a:latin typeface="Comic Sans MS" panose="030F0702030302020204" pitchFamily="66" charset="0"/>
                        </a:rPr>
                        <a:t>Sympathetic</a:t>
                      </a:r>
                    </a:p>
                    <a:p>
                      <a:pPr marL="457200" indent="-457200" algn="l">
                        <a:buFont typeface="Arial" panose="020B0604020202020204" pitchFamily="34" charset="0"/>
                        <a:buChar char="•"/>
                      </a:pPr>
                      <a:r>
                        <a:rPr lang="en-US" sz="2800" i="1" dirty="0" smtClean="0">
                          <a:latin typeface="Comic Sans MS" panose="030F0702030302020204" pitchFamily="66" charset="0"/>
                        </a:rPr>
                        <a:t>Pictures</a:t>
                      </a:r>
                      <a:r>
                        <a:rPr lang="en-US" sz="2800" i="1" baseline="0" dirty="0" smtClean="0">
                          <a:latin typeface="Comic Sans MS" panose="030F0702030302020204" pitchFamily="66" charset="0"/>
                        </a:rPr>
                        <a:t> of people and events, esp. family</a:t>
                      </a:r>
                    </a:p>
                    <a:p>
                      <a:pPr marL="457200" indent="-457200" algn="l">
                        <a:buFont typeface="Arial" panose="020B0604020202020204" pitchFamily="34" charset="0"/>
                        <a:buChar char="•"/>
                      </a:pPr>
                      <a:r>
                        <a:rPr lang="en-US" sz="2800" i="1" baseline="0" dirty="0" smtClean="0">
                          <a:latin typeface="Comic Sans MS" panose="030F0702030302020204" pitchFamily="66" charset="0"/>
                        </a:rPr>
                        <a:t>Greeting cards</a:t>
                      </a:r>
                    </a:p>
                    <a:p>
                      <a:pPr marL="457200" indent="-457200" algn="l">
                        <a:buFont typeface="Arial" panose="020B0604020202020204" pitchFamily="34" charset="0"/>
                        <a:buChar char="•"/>
                      </a:pPr>
                      <a:r>
                        <a:rPr lang="en-US" sz="2800" i="1" baseline="0" dirty="0" smtClean="0">
                          <a:latin typeface="Comic Sans MS" panose="030F0702030302020204" pitchFamily="66" charset="0"/>
                        </a:rPr>
                        <a:t>Plants</a:t>
                      </a:r>
                    </a:p>
                    <a:p>
                      <a:pPr marL="457200" indent="-457200" algn="l">
                        <a:buFont typeface="Arial" panose="020B0604020202020204" pitchFamily="34" charset="0"/>
                        <a:buChar char="•"/>
                      </a:pPr>
                      <a:r>
                        <a:rPr lang="en-US" sz="2800" i="1" baseline="0" dirty="0" smtClean="0">
                          <a:latin typeface="Comic Sans MS" panose="030F0702030302020204" pitchFamily="66" charset="0"/>
                        </a:rPr>
                        <a:t>School stuff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l"/>
                      <a:r>
                        <a:rPr lang="en-US" sz="3600" dirty="0" smtClean="0">
                          <a:solidFill>
                            <a:srgbClr val="FF0000"/>
                          </a:solidFill>
                          <a:latin typeface="Comic Sans MS" panose="030F0702030302020204" pitchFamily="66" charset="0"/>
                        </a:rPr>
                        <a:t>Expressive!</a:t>
                      </a:r>
                    </a:p>
                    <a:p>
                      <a:pPr marL="571500" indent="-571500" algn="l">
                        <a:buFont typeface="Arial" panose="020B0604020202020204" pitchFamily="34" charset="0"/>
                        <a:buChar char="•"/>
                      </a:pPr>
                      <a:r>
                        <a:rPr lang="en-US" sz="2800" dirty="0" smtClean="0">
                          <a:solidFill>
                            <a:srgbClr val="FF0000"/>
                          </a:solidFill>
                          <a:latin typeface="Comic Sans MS" panose="030F0702030302020204" pitchFamily="66" charset="0"/>
                        </a:rPr>
                        <a:t>Games,</a:t>
                      </a:r>
                      <a:r>
                        <a:rPr lang="en-US" sz="2800" baseline="0" dirty="0" smtClean="0">
                          <a:solidFill>
                            <a:srgbClr val="FF0000"/>
                          </a:solidFill>
                          <a:latin typeface="Comic Sans MS" panose="030F0702030302020204" pitchFamily="66" charset="0"/>
                        </a:rPr>
                        <a:t> widgets, memes</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Artwork</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Conversation pieces</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Cutting edge thinking books</a:t>
                      </a:r>
                      <a:endParaRPr lang="en-US" sz="2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14000"/>
                        <a:extLst>
                          <a:ext uri="{28A0092B-C50C-407E-A947-70E740481C1C}">
                            <a14:useLocalDpi xmlns:a14="http://schemas.microsoft.com/office/drawing/2010/main" val="0"/>
                          </a:ext>
                        </a:extLst>
                      </a:blip>
                      <a:srcRect/>
                      <a:stretch>
                        <a:fillRect/>
                      </a:stretch>
                    </a:blipFill>
                  </a:tcPr>
                </a:tc>
                <a:tc>
                  <a:txBody>
                    <a:bodyPr/>
                    <a:lstStyle/>
                    <a:p>
                      <a:pPr algn="l"/>
                      <a:r>
                        <a:rPr lang="en-US" sz="4400" b="1" dirty="0" smtClean="0">
                          <a:latin typeface="OCR A Extended" panose="02010509020102010303" pitchFamily="50" charset="0"/>
                        </a:rPr>
                        <a:t>Technical</a:t>
                      </a:r>
                    </a:p>
                    <a:p>
                      <a:pPr marL="571500" indent="-571500" algn="l">
                        <a:buFont typeface="Arial" panose="020B0604020202020204" pitchFamily="34" charset="0"/>
                        <a:buChar char="•"/>
                      </a:pPr>
                      <a:r>
                        <a:rPr lang="en-US" sz="3200" b="1" dirty="0" smtClean="0">
                          <a:latin typeface="OCR A Extended" panose="02010509020102010303" pitchFamily="50" charset="0"/>
                        </a:rPr>
                        <a:t>Rules on the wall</a:t>
                      </a:r>
                    </a:p>
                    <a:p>
                      <a:pPr marL="571500" indent="-571500" algn="l">
                        <a:buFont typeface="Arial" panose="020B0604020202020204" pitchFamily="34" charset="0"/>
                        <a:buChar char="•"/>
                      </a:pPr>
                      <a:r>
                        <a:rPr lang="en-US" sz="3200" b="1" dirty="0" smtClean="0">
                          <a:latin typeface="OCR A Extended" panose="02010509020102010303" pitchFamily="50" charset="0"/>
                        </a:rPr>
                        <a:t>Reference 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8056880" y="2613749"/>
            <a:ext cx="3637280" cy="1384995"/>
          </a:xfrm>
          <a:prstGeom prst="rect">
            <a:avLst/>
          </a:prstGeom>
          <a:solidFill>
            <a:schemeClr val="bg1"/>
          </a:solidFill>
          <a:ln>
            <a:solidFill>
              <a:schemeClr val="tx1"/>
            </a:solidFill>
          </a:ln>
        </p:spPr>
        <p:txBody>
          <a:bodyPr wrap="square" rtlCol="0">
            <a:spAutoFit/>
          </a:bodyPr>
          <a:lstStyle/>
          <a:p>
            <a:r>
              <a:rPr lang="en-US" sz="2800" dirty="0" smtClean="0"/>
              <a:t>Style </a:t>
            </a:r>
            <a:r>
              <a:rPr lang="en-US" sz="2800" u="sng" dirty="0" smtClean="0"/>
              <a:t>Clues</a:t>
            </a:r>
            <a:r>
              <a:rPr lang="en-US" sz="2800" dirty="0" smtClean="0"/>
              <a:t>: Office</a:t>
            </a:r>
          </a:p>
          <a:p>
            <a:r>
              <a:rPr lang="en-US" sz="2800" dirty="0" smtClean="0"/>
              <a:t>This is all relative to the environment!</a:t>
            </a:r>
            <a:endParaRPr lang="en-US" sz="2800" dirty="0"/>
          </a:p>
        </p:txBody>
      </p:sp>
    </p:spTree>
    <p:extLst>
      <p:ext uri="{BB962C8B-B14F-4D97-AF65-F5344CB8AC3E}">
        <p14:creationId xmlns:p14="http://schemas.microsoft.com/office/powerpoint/2010/main" val="4154388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2174955"/>
              </p:ext>
            </p:extLst>
          </p:nvPr>
        </p:nvGraphicFramePr>
        <p:xfrm>
          <a:off x="765175" y="266700"/>
          <a:ext cx="8128000" cy="6552050"/>
        </p:xfrm>
        <a:graphic>
          <a:graphicData uri="http://schemas.openxmlformats.org/drawingml/2006/table">
            <a:tbl>
              <a:tblPr firstRow="1" bandRow="1">
                <a:tableStyleId>{5C22544A-7EE6-4342-B048-85BDC9FD1C3A}</a:tableStyleId>
              </a:tblPr>
              <a:tblGrid>
                <a:gridCol w="4064000"/>
                <a:gridCol w="4064000"/>
              </a:tblGrid>
              <a:tr h="3327838">
                <a:tc>
                  <a:txBody>
                    <a:bodyPr/>
                    <a:lstStyle/>
                    <a:p>
                      <a:pPr algn="l"/>
                      <a:r>
                        <a:rPr lang="en-US" sz="3600" b="1" dirty="0" smtClean="0"/>
                        <a:t>BOLD</a:t>
                      </a:r>
                    </a:p>
                    <a:p>
                      <a:pPr marL="571500" indent="-571500" algn="l">
                        <a:buFont typeface="Arial" panose="020B0604020202020204" pitchFamily="34" charset="0"/>
                        <a:buChar char="•"/>
                      </a:pPr>
                      <a:r>
                        <a:rPr lang="en-US" sz="3600" b="1" dirty="0" smtClean="0"/>
                        <a:t>Functional</a:t>
                      </a:r>
                    </a:p>
                    <a:p>
                      <a:pPr marL="571500" indent="-571500" algn="l">
                        <a:buFont typeface="Arial" panose="020B0604020202020204" pitchFamily="34" charset="0"/>
                        <a:buChar char="•"/>
                      </a:pPr>
                      <a:r>
                        <a:rPr lang="en-US" sz="3600" b="1" dirty="0" smtClean="0"/>
                        <a:t>Powerful</a:t>
                      </a:r>
                    </a:p>
                    <a:p>
                      <a:pPr marL="571500" indent="-571500" algn="l">
                        <a:buFont typeface="Arial" panose="020B0604020202020204" pitchFamily="34" charset="0"/>
                        <a:buChar char="•"/>
                      </a:pPr>
                      <a:r>
                        <a:rPr lang="en-US" sz="3600" b="1" dirty="0" smtClean="0"/>
                        <a:t>Status</a:t>
                      </a:r>
                      <a:r>
                        <a:rPr lang="en-US" sz="3600" b="1" baseline="0" dirty="0" smtClean="0"/>
                        <a:t> jewelry</a:t>
                      </a:r>
                      <a:endParaRPr lang="en-US" sz="3600" b="1" dirty="0" smtClean="0"/>
                    </a:p>
                    <a:p>
                      <a:pPr marL="571500" indent="-571500" algn="l">
                        <a:buFont typeface="Arial" panose="020B0604020202020204" pitchFamily="34" charset="0"/>
                        <a:buChar char="•"/>
                      </a:pPr>
                      <a:endParaRPr lang="en-US" sz="3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2800" i="1" dirty="0" smtClean="0">
                          <a:latin typeface="Comic Sans MS" panose="030F0702030302020204" pitchFamily="66" charset="0"/>
                        </a:rPr>
                        <a:t>Sympathetic</a:t>
                      </a:r>
                    </a:p>
                    <a:p>
                      <a:pPr marL="457200" indent="-457200" algn="l">
                        <a:buFont typeface="Arial" panose="020B0604020202020204" pitchFamily="34" charset="0"/>
                        <a:buChar char="•"/>
                      </a:pPr>
                      <a:r>
                        <a:rPr lang="en-US" sz="2800" i="1" dirty="0" smtClean="0">
                          <a:latin typeface="Comic Sans MS" panose="030F0702030302020204" pitchFamily="66" charset="0"/>
                        </a:rPr>
                        <a:t>What everyone else</a:t>
                      </a:r>
                      <a:r>
                        <a:rPr lang="en-US" sz="2800" i="1" baseline="0" dirty="0" smtClean="0">
                          <a:latin typeface="Comic Sans MS" panose="030F0702030302020204" pitchFamily="66" charset="0"/>
                        </a:rPr>
                        <a:t> is wearing </a:t>
                      </a:r>
                    </a:p>
                    <a:p>
                      <a:pPr marL="457200" indent="-457200" algn="l">
                        <a:buFont typeface="Arial" panose="020B0604020202020204" pitchFamily="34" charset="0"/>
                        <a:buChar char="•"/>
                      </a:pPr>
                      <a:r>
                        <a:rPr lang="en-US" sz="2800" i="1" baseline="0" dirty="0" smtClean="0">
                          <a:latin typeface="Comic Sans MS" panose="030F0702030302020204" pitchFamily="66" charset="0"/>
                        </a:rPr>
                        <a:t>What would or would fit in</a:t>
                      </a:r>
                    </a:p>
                    <a:p>
                      <a:pPr marL="457200" indent="-457200" algn="l">
                        <a:buFont typeface="Arial" panose="020B0604020202020204" pitchFamily="34" charset="0"/>
                        <a:buChar char="•"/>
                      </a:pPr>
                      <a:r>
                        <a:rPr lang="en-US" sz="2800" i="1" baseline="0" dirty="0" smtClean="0">
                          <a:latin typeface="Comic Sans MS" panose="030F0702030302020204" pitchFamily="66" charset="0"/>
                        </a:rPr>
                        <a:t>Sentimental or affiliation jewelry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l"/>
                      <a:r>
                        <a:rPr lang="en-US" sz="3600" dirty="0" smtClean="0">
                          <a:solidFill>
                            <a:srgbClr val="FF0000"/>
                          </a:solidFill>
                          <a:latin typeface="Comic Sans MS" panose="030F0702030302020204" pitchFamily="66" charset="0"/>
                        </a:rPr>
                        <a:t>Expressive!</a:t>
                      </a:r>
                    </a:p>
                    <a:p>
                      <a:pPr marL="571500" indent="-571500" algn="l">
                        <a:buFont typeface="Arial" panose="020B0604020202020204" pitchFamily="34" charset="0"/>
                        <a:buChar char="•"/>
                      </a:pPr>
                      <a:r>
                        <a:rPr lang="en-US" sz="2800" dirty="0" smtClean="0">
                          <a:solidFill>
                            <a:srgbClr val="FF0000"/>
                          </a:solidFill>
                          <a:latin typeface="Comic Sans MS" panose="030F0702030302020204" pitchFamily="66" charset="0"/>
                        </a:rPr>
                        <a:t>Fashionable</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Colorful</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Different</a:t>
                      </a:r>
                    </a:p>
                    <a:p>
                      <a:pPr marL="571500" indent="-571500" algn="l">
                        <a:buFont typeface="Arial" panose="020B0604020202020204" pitchFamily="34" charset="0"/>
                        <a:buChar char="•"/>
                      </a:pPr>
                      <a:r>
                        <a:rPr lang="en-US" sz="2800" baseline="0" dirty="0" smtClean="0">
                          <a:solidFill>
                            <a:srgbClr val="FF0000"/>
                          </a:solidFill>
                          <a:latin typeface="Comic Sans MS" panose="030F0702030302020204" pitchFamily="66" charset="0"/>
                        </a:rPr>
                        <a:t>Unique</a:t>
                      </a:r>
                      <a:endParaRPr lang="en-US" sz="2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alphaModFix amt="14000"/>
                        <a:extLst>
                          <a:ext uri="{28A0092B-C50C-407E-A947-70E740481C1C}">
                            <a14:useLocalDpi xmlns:a14="http://schemas.microsoft.com/office/drawing/2010/main" val="0"/>
                          </a:ext>
                        </a:extLst>
                      </a:blip>
                      <a:srcRect/>
                      <a:stretch>
                        <a:fillRect/>
                      </a:stretch>
                    </a:blipFill>
                  </a:tcPr>
                </a:tc>
                <a:tc>
                  <a:txBody>
                    <a:bodyPr/>
                    <a:lstStyle/>
                    <a:p>
                      <a:pPr algn="l"/>
                      <a:r>
                        <a:rPr lang="en-US" sz="4400" b="1" dirty="0" smtClean="0">
                          <a:latin typeface="OCR A Extended" panose="02010509020102010303" pitchFamily="50" charset="0"/>
                        </a:rPr>
                        <a:t>Technical</a:t>
                      </a:r>
                    </a:p>
                    <a:p>
                      <a:pPr marL="571500" indent="-571500" algn="l">
                        <a:buFont typeface="Arial" panose="020B0604020202020204" pitchFamily="34" charset="0"/>
                        <a:buChar char="•"/>
                      </a:pPr>
                      <a:r>
                        <a:rPr lang="en-US" sz="2800" b="1" dirty="0" smtClean="0">
                          <a:latin typeface="OCR A Extended" panose="02010509020102010303" pitchFamily="50" charset="0"/>
                        </a:rPr>
                        <a:t>Company dress code or very casual</a:t>
                      </a:r>
                      <a:endParaRPr lang="en-US" sz="2800" b="1" dirty="0">
                        <a:latin typeface="OCR A Extended" panose="02010509020102010303" pitchFamily="50" charset="0"/>
                      </a:endParaRPr>
                    </a:p>
                    <a:p>
                      <a:pPr marL="571500" indent="-571500" algn="l">
                        <a:buFont typeface="Arial" panose="020B0604020202020204" pitchFamily="34" charset="0"/>
                        <a:buChar char="•"/>
                      </a:pPr>
                      <a:r>
                        <a:rPr lang="en-US" sz="2800" b="1" dirty="0" smtClean="0">
                          <a:latin typeface="OCR A Extended" panose="02010509020102010303" pitchFamily="50" charset="0"/>
                        </a:rPr>
                        <a:t>What</a:t>
                      </a:r>
                      <a:r>
                        <a:rPr lang="en-US" sz="2800" b="1" baseline="0" dirty="0" smtClean="0">
                          <a:latin typeface="OCR A Extended" panose="02010509020102010303" pitchFamily="50" charset="0"/>
                        </a:rPr>
                        <a:t> is most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666480" y="1333589"/>
            <a:ext cx="3241040" cy="1815882"/>
          </a:xfrm>
          <a:prstGeom prst="rect">
            <a:avLst/>
          </a:prstGeom>
          <a:solidFill>
            <a:schemeClr val="bg1"/>
          </a:solidFill>
          <a:ln>
            <a:solidFill>
              <a:schemeClr val="tx1"/>
            </a:solidFill>
          </a:ln>
        </p:spPr>
        <p:txBody>
          <a:bodyPr wrap="square" rtlCol="0">
            <a:spAutoFit/>
          </a:bodyPr>
          <a:lstStyle/>
          <a:p>
            <a:r>
              <a:rPr lang="en-US" sz="2800" dirty="0" smtClean="0"/>
              <a:t>Style </a:t>
            </a:r>
            <a:r>
              <a:rPr lang="en-US" sz="2800" u="sng" dirty="0" smtClean="0"/>
              <a:t>Clues</a:t>
            </a:r>
            <a:r>
              <a:rPr lang="en-US" sz="2800" dirty="0" smtClean="0"/>
              <a:t>: Dress</a:t>
            </a:r>
          </a:p>
          <a:p>
            <a:pPr marL="233363" indent="-233363">
              <a:buFont typeface="Arial" panose="020B0604020202020204" pitchFamily="34" charset="0"/>
              <a:buChar char="•"/>
            </a:pPr>
            <a:r>
              <a:rPr lang="en-US" sz="2800" dirty="0" smtClean="0"/>
              <a:t>This is all relative to the environment!</a:t>
            </a:r>
            <a:endParaRPr lang="en-US" sz="2800" dirty="0"/>
          </a:p>
        </p:txBody>
      </p:sp>
    </p:spTree>
    <p:extLst>
      <p:ext uri="{BB962C8B-B14F-4D97-AF65-F5344CB8AC3E}">
        <p14:creationId xmlns:p14="http://schemas.microsoft.com/office/powerpoint/2010/main" val="723716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86628" y="599582"/>
          <a:ext cx="7275240" cy="5758684"/>
        </p:xfrm>
        <a:graphic>
          <a:graphicData uri="http://schemas.openxmlformats.org/drawingml/2006/table">
            <a:tbl>
              <a:tblPr firstRow="1" bandRow="1">
                <a:tableStyleId>{5C22544A-7EE6-4342-B048-85BDC9FD1C3A}</a:tableStyleId>
              </a:tblPr>
              <a:tblGrid>
                <a:gridCol w="3637620"/>
                <a:gridCol w="3637620"/>
              </a:tblGrid>
              <a:tr h="287934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7934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Arrow Connector 5"/>
          <p:cNvCxnSpPr/>
          <p:nvPr/>
        </p:nvCxnSpPr>
        <p:spPr>
          <a:xfrm flipH="1">
            <a:off x="2837793" y="2564524"/>
            <a:ext cx="3321269" cy="2249214"/>
          </a:xfrm>
          <a:prstGeom prst="straightConnector1">
            <a:avLst/>
          </a:prstGeom>
          <a:ln w="5715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426372" y="2438400"/>
            <a:ext cx="3163612" cy="2469932"/>
          </a:xfrm>
          <a:prstGeom prst="straightConnector1">
            <a:avLst/>
          </a:prstGeom>
          <a:ln w="5715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62293" y="1909263"/>
            <a:ext cx="2793679" cy="3139321"/>
          </a:xfrm>
          <a:prstGeom prst="rect">
            <a:avLst/>
          </a:prstGeom>
          <a:solidFill>
            <a:schemeClr val="bg1"/>
          </a:solidFill>
          <a:ln>
            <a:solidFill>
              <a:schemeClr val="tx1"/>
            </a:solidFill>
          </a:ln>
        </p:spPr>
        <p:txBody>
          <a:bodyPr wrap="square" rtlCol="0">
            <a:spAutoFit/>
          </a:bodyPr>
          <a:lstStyle/>
          <a:p>
            <a:r>
              <a:rPr lang="en-US" sz="6600" dirty="0" smtClean="0"/>
              <a:t>Styles Under Stress</a:t>
            </a:r>
            <a:endParaRPr lang="en-US" sz="6600" dirty="0"/>
          </a:p>
        </p:txBody>
      </p:sp>
    </p:spTree>
    <p:extLst>
      <p:ext uri="{BB962C8B-B14F-4D97-AF65-F5344CB8AC3E}">
        <p14:creationId xmlns:p14="http://schemas.microsoft.com/office/powerpoint/2010/main" val="1563138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9810939"/>
              </p:ext>
            </p:extLst>
          </p:nvPr>
        </p:nvGraphicFramePr>
        <p:xfrm>
          <a:off x="1679573" y="2133600"/>
          <a:ext cx="5391786" cy="4561840"/>
        </p:xfrm>
        <a:graphic>
          <a:graphicData uri="http://schemas.openxmlformats.org/drawingml/2006/table">
            <a:tbl>
              <a:tblPr firstRow="1" bandRow="1">
                <a:tableStyleId>{5C22544A-7EE6-4342-B048-85BDC9FD1C3A}</a:tableStyleId>
              </a:tblPr>
              <a:tblGrid>
                <a:gridCol w="2695893"/>
                <a:gridCol w="2695893"/>
              </a:tblGrid>
              <a:tr h="2280920">
                <a:tc>
                  <a:txBody>
                    <a:bodyPr/>
                    <a:lstStyle/>
                    <a:p>
                      <a:pPr algn="ctr"/>
                      <a:endParaRPr lang="en-US" sz="5400" b="1" dirty="0" smtClean="0"/>
                    </a:p>
                    <a:p>
                      <a:pPr algn="ctr"/>
                      <a:r>
                        <a:rPr lang="en-US" sz="2400" b="1" dirty="0" smtClean="0"/>
                        <a:t>BOLD</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r>
                        <a:rPr lang="en-US" sz="2000" i="1" dirty="0" smtClean="0">
                          <a:latin typeface="Comic Sans MS" panose="030F0702030302020204" pitchFamily="66" charset="0"/>
                        </a:rPr>
                        <a:t>Sympathetic</a:t>
                      </a:r>
                      <a:endParaRPr lang="en-US" sz="20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280920">
                <a:tc>
                  <a:txBody>
                    <a:bodyPr/>
                    <a:lstStyle/>
                    <a:p>
                      <a:pPr algn="ctr"/>
                      <a:endParaRPr lang="en-US" sz="1100" dirty="0" smtClean="0">
                        <a:latin typeface="Comic Sans MS" panose="030F0702030302020204" pitchFamily="66" charset="0"/>
                      </a:endParaRPr>
                    </a:p>
                    <a:p>
                      <a:pPr algn="ctr"/>
                      <a:endParaRPr lang="en-US" sz="1100" dirty="0" smtClean="0">
                        <a:latin typeface="Comic Sans MS" panose="030F0702030302020204" pitchFamily="66" charset="0"/>
                      </a:endParaRPr>
                    </a:p>
                    <a:p>
                      <a:pPr algn="ctr"/>
                      <a:endParaRPr lang="en-US" sz="1100" dirty="0" smtClean="0">
                        <a:latin typeface="Comic Sans MS" panose="030F0702030302020204" pitchFamily="66" charset="0"/>
                      </a:endParaRPr>
                    </a:p>
                    <a:p>
                      <a:pPr algn="ctr"/>
                      <a:endParaRPr lang="en-US" sz="1100" dirty="0" smtClean="0">
                        <a:latin typeface="Comic Sans MS" panose="030F0702030302020204" pitchFamily="66" charset="0"/>
                      </a:endParaRPr>
                    </a:p>
                    <a:p>
                      <a:pPr algn="ctr"/>
                      <a:endParaRPr lang="en-US" sz="1100" dirty="0" smtClean="0">
                        <a:latin typeface="Comic Sans MS" panose="030F0702030302020204" pitchFamily="66" charset="0"/>
                      </a:endParaRPr>
                    </a:p>
                    <a:p>
                      <a:pPr algn="ctr"/>
                      <a:r>
                        <a:rPr lang="en-US" sz="3200" dirty="0" smtClean="0">
                          <a:solidFill>
                            <a:srgbClr val="FF0000"/>
                          </a:solidFill>
                          <a:latin typeface="Comic Sans MS" panose="030F0702030302020204" pitchFamily="66" charset="0"/>
                        </a:rPr>
                        <a:t>Expressive!</a:t>
                      </a:r>
                      <a:endParaRPr lang="en-US" sz="32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sz="1100" dirty="0" smtClean="0">
                        <a:latin typeface="OCR A Extended" panose="02010509020102010303" pitchFamily="50" charset="0"/>
                      </a:endParaRPr>
                    </a:p>
                    <a:p>
                      <a:pPr algn="ctr"/>
                      <a:endParaRPr lang="en-US" sz="1100" dirty="0" smtClean="0">
                        <a:latin typeface="OCR A Extended" panose="02010509020102010303" pitchFamily="50" charset="0"/>
                      </a:endParaRPr>
                    </a:p>
                    <a:p>
                      <a:pPr algn="ctr"/>
                      <a:endParaRPr lang="en-US" sz="1100" dirty="0" smtClean="0">
                        <a:latin typeface="OCR A Extended" panose="02010509020102010303" pitchFamily="50" charset="0"/>
                      </a:endParaRPr>
                    </a:p>
                    <a:p>
                      <a:pPr algn="ctr"/>
                      <a:endParaRPr lang="en-US" sz="1100" dirty="0" smtClean="0">
                        <a:latin typeface="OCR A Extended" panose="02010509020102010303" pitchFamily="50" charset="0"/>
                      </a:endParaRPr>
                    </a:p>
                    <a:p>
                      <a:pPr algn="ctr"/>
                      <a:endParaRPr lang="en-US" sz="1100" dirty="0" smtClean="0">
                        <a:latin typeface="OCR A Extended" panose="02010509020102010303" pitchFamily="50" charset="0"/>
                      </a:endParaRPr>
                    </a:p>
                    <a:p>
                      <a:pPr algn="ctr"/>
                      <a:r>
                        <a:rPr lang="en-US" sz="2800" b="1" dirty="0" smtClean="0">
                          <a:latin typeface="OCR A Extended" panose="02010509020102010303" pitchFamily="50" charset="0"/>
                        </a:rPr>
                        <a:t>Technical</a:t>
                      </a:r>
                      <a:endParaRPr lang="en-US" sz="28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3"/>
          <p:cNvSpPr>
            <a:spLocks noGrp="1"/>
          </p:cNvSpPr>
          <p:nvPr>
            <p:ph type="title"/>
          </p:nvPr>
        </p:nvSpPr>
        <p:spPr/>
        <p:txBody>
          <a:bodyPr/>
          <a:lstStyle/>
          <a:p>
            <a:r>
              <a:rPr lang="en-US" dirty="0" smtClean="0"/>
              <a:t>“Describe a time when you improved procedures in your organization.”</a:t>
            </a:r>
            <a:endParaRPr lang="en-US" dirty="0"/>
          </a:p>
        </p:txBody>
      </p:sp>
      <p:sp>
        <p:nvSpPr>
          <p:cNvPr id="3" name="TextBox 2"/>
          <p:cNvSpPr txBox="1"/>
          <p:nvPr/>
        </p:nvSpPr>
        <p:spPr>
          <a:xfrm flipH="1">
            <a:off x="7101838" y="3616960"/>
            <a:ext cx="4429761" cy="1569660"/>
          </a:xfrm>
          <a:prstGeom prst="rect">
            <a:avLst/>
          </a:prstGeom>
          <a:solidFill>
            <a:schemeClr val="bg1">
              <a:lumMod val="95000"/>
            </a:schemeClr>
          </a:solidFill>
        </p:spPr>
        <p:txBody>
          <a:bodyPr wrap="square" rtlCol="0">
            <a:spAutoFit/>
          </a:bodyPr>
          <a:lstStyle/>
          <a:p>
            <a:r>
              <a:rPr lang="en-US" sz="3200" b="1" dirty="0" smtClean="0"/>
              <a:t>How might you answer differently for each style?</a:t>
            </a:r>
            <a:endParaRPr lang="en-US" sz="3200" b="1" dirty="0"/>
          </a:p>
        </p:txBody>
      </p:sp>
    </p:spTree>
    <p:extLst>
      <p:ext uri="{BB962C8B-B14F-4D97-AF65-F5344CB8AC3E}">
        <p14:creationId xmlns:p14="http://schemas.microsoft.com/office/powerpoint/2010/main" val="745373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4703"/>
          </a:xfrm>
        </p:spPr>
        <p:txBody>
          <a:bodyPr/>
          <a:lstStyle/>
          <a:p>
            <a:r>
              <a:rPr lang="en-US" dirty="0" smtClean="0"/>
              <a:t>Pacing</a:t>
            </a:r>
            <a:endParaRPr lang="en-US" dirty="0"/>
          </a:p>
        </p:txBody>
      </p:sp>
      <p:sp>
        <p:nvSpPr>
          <p:cNvPr id="3" name="Content Placeholder 2"/>
          <p:cNvSpPr>
            <a:spLocks noGrp="1"/>
          </p:cNvSpPr>
          <p:nvPr>
            <p:ph idx="1"/>
          </p:nvPr>
        </p:nvSpPr>
        <p:spPr>
          <a:xfrm>
            <a:off x="677334" y="1324303"/>
            <a:ext cx="8596668" cy="4717059"/>
          </a:xfrm>
        </p:spPr>
        <p:txBody>
          <a:bodyPr/>
          <a:lstStyle/>
          <a:p>
            <a:r>
              <a:rPr lang="en-US" sz="2800" dirty="0" smtClean="0"/>
              <a:t>Pacing is </a:t>
            </a:r>
            <a:r>
              <a:rPr lang="en-US" sz="2800" u="sng" dirty="0" smtClean="0"/>
              <a:t>synchronizing</a:t>
            </a:r>
            <a:r>
              <a:rPr lang="en-US" sz="2800" dirty="0" smtClean="0"/>
              <a:t> with the other person’s:</a:t>
            </a:r>
          </a:p>
          <a:p>
            <a:pPr lvl="1"/>
            <a:r>
              <a:rPr lang="en-US" sz="2800" dirty="0" smtClean="0"/>
              <a:t>Rate of speech </a:t>
            </a:r>
          </a:p>
          <a:p>
            <a:pPr lvl="1"/>
            <a:r>
              <a:rPr lang="en-US" sz="2800" dirty="0" smtClean="0"/>
              <a:t>Body language</a:t>
            </a:r>
          </a:p>
          <a:p>
            <a:pPr lvl="1"/>
            <a:r>
              <a:rPr lang="en-US" sz="2800" dirty="0" smtClean="0"/>
              <a:t>Tone of voice</a:t>
            </a:r>
          </a:p>
          <a:p>
            <a:pPr lvl="1"/>
            <a:r>
              <a:rPr lang="en-US" sz="2800" dirty="0" smtClean="0"/>
              <a:t>Enthusiasm</a:t>
            </a:r>
          </a:p>
          <a:p>
            <a:pPr lvl="1"/>
            <a:r>
              <a:rPr lang="en-US" sz="2800" dirty="0" smtClean="0"/>
              <a:t>Etc.</a:t>
            </a:r>
          </a:p>
          <a:p>
            <a:r>
              <a:rPr lang="en-US" sz="2800" dirty="0" smtClean="0"/>
              <a:t>Pacing is </a:t>
            </a:r>
            <a:r>
              <a:rPr lang="en-US" sz="2800" u="sng" dirty="0" smtClean="0"/>
              <a:t>NOT mimicking</a:t>
            </a:r>
            <a:r>
              <a:rPr lang="en-US" sz="2800" dirty="0" smtClean="0"/>
              <a:t> – be discreet!</a:t>
            </a:r>
          </a:p>
          <a:p>
            <a:endParaRPr lang="en-US" dirty="0"/>
          </a:p>
        </p:txBody>
      </p:sp>
    </p:spTree>
    <p:extLst>
      <p:ext uri="{BB962C8B-B14F-4D97-AF65-F5344CB8AC3E}">
        <p14:creationId xmlns:p14="http://schemas.microsoft.com/office/powerpoint/2010/main" val="3885791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69" y="609600"/>
            <a:ext cx="8100091" cy="751840"/>
          </a:xfrm>
          <a:solidFill>
            <a:schemeClr val="bg1"/>
          </a:solidFill>
        </p:spPr>
        <p:txBody>
          <a:bodyPr/>
          <a:lstStyle/>
          <a:p>
            <a:r>
              <a:rPr lang="en-US" dirty="0" smtClean="0"/>
              <a:t>Dealing with a group/panel interview</a:t>
            </a:r>
            <a:endParaRPr lang="en-US" dirty="0"/>
          </a:p>
        </p:txBody>
      </p:sp>
      <p:sp>
        <p:nvSpPr>
          <p:cNvPr id="3" name="Content Placeholder 2"/>
          <p:cNvSpPr>
            <a:spLocks noGrp="1"/>
          </p:cNvSpPr>
          <p:nvPr>
            <p:ph idx="1"/>
          </p:nvPr>
        </p:nvSpPr>
        <p:spPr>
          <a:xfrm>
            <a:off x="677334" y="1524001"/>
            <a:ext cx="9454638" cy="4517362"/>
          </a:xfrm>
        </p:spPr>
        <p:txBody>
          <a:bodyPr>
            <a:noAutofit/>
          </a:bodyPr>
          <a:lstStyle/>
          <a:p>
            <a:r>
              <a:rPr lang="en-US" sz="2400" dirty="0" smtClean="0"/>
              <a:t>Figure out who the senior/most influential person in the room is. </a:t>
            </a:r>
          </a:p>
          <a:p>
            <a:pPr lvl="1"/>
            <a:r>
              <a:rPr lang="en-US" sz="2400" dirty="0" smtClean="0"/>
              <a:t>Take your pacing cues from that person.</a:t>
            </a:r>
          </a:p>
          <a:p>
            <a:pPr lvl="1"/>
            <a:r>
              <a:rPr lang="en-US" sz="2400" dirty="0"/>
              <a:t>M</a:t>
            </a:r>
            <a:r>
              <a:rPr lang="en-US" sz="2400" dirty="0" smtClean="0"/>
              <a:t>ake the most eye contact with that person.</a:t>
            </a:r>
          </a:p>
          <a:p>
            <a:pPr lvl="1"/>
            <a:r>
              <a:rPr lang="en-US" sz="2400" dirty="0" smtClean="0"/>
              <a:t>For questions that seem to be of interest to the whole group, give hybrid answers, but emphasize the main person’s style.</a:t>
            </a:r>
          </a:p>
          <a:p>
            <a:r>
              <a:rPr lang="en-US" sz="2400" dirty="0" smtClean="0"/>
              <a:t>If an individual in the group asks you a direct question that seems to be just of concern to them personally direct you answer to their perceived style.</a:t>
            </a:r>
          </a:p>
          <a:p>
            <a:r>
              <a:rPr lang="en-US" sz="2400" u="sng" dirty="0" smtClean="0"/>
              <a:t>This is an art!</a:t>
            </a:r>
          </a:p>
        </p:txBody>
      </p:sp>
    </p:spTree>
    <p:extLst>
      <p:ext uri="{BB962C8B-B14F-4D97-AF65-F5344CB8AC3E}">
        <p14:creationId xmlns:p14="http://schemas.microsoft.com/office/powerpoint/2010/main" val="100413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921" y="525517"/>
            <a:ext cx="11745893" cy="1280160"/>
          </a:xfrm>
          <a:solidFill>
            <a:schemeClr val="bg1"/>
          </a:solidFill>
        </p:spPr>
        <p:txBody>
          <a:bodyPr>
            <a:normAutofit/>
          </a:bodyPr>
          <a:lstStyle/>
          <a:p>
            <a:r>
              <a:rPr lang="en-US" sz="3600" dirty="0" smtClean="0"/>
              <a:t>Hybrid answers that cover all the </a:t>
            </a:r>
            <a:r>
              <a:rPr lang="en-US" sz="3600" dirty="0" smtClean="0"/>
              <a:t>styles: </a:t>
            </a:r>
            <a:r>
              <a:rPr lang="en-US" sz="3600" u="sng" baseline="30000" dirty="0" smtClean="0"/>
              <a:t>B</a:t>
            </a:r>
            <a:r>
              <a:rPr lang="en-US" sz="3600" baseline="30000" dirty="0" smtClean="0"/>
              <a:t>  - </a:t>
            </a:r>
            <a:r>
              <a:rPr lang="en-US" sz="3600" u="sng" baseline="30000" dirty="0" smtClean="0"/>
              <a:t>E</a:t>
            </a:r>
            <a:r>
              <a:rPr lang="en-US" sz="3600" baseline="30000" dirty="0" smtClean="0"/>
              <a:t>  - </a:t>
            </a:r>
            <a:r>
              <a:rPr lang="en-US" sz="3600" u="sng" baseline="30000" dirty="0" smtClean="0"/>
              <a:t>S</a:t>
            </a:r>
            <a:r>
              <a:rPr lang="en-US" sz="3600" baseline="30000" dirty="0" smtClean="0"/>
              <a:t>  - </a:t>
            </a:r>
            <a:r>
              <a:rPr lang="en-US" sz="3600" u="sng" baseline="30000" dirty="0" smtClean="0"/>
              <a:t>T</a:t>
            </a:r>
            <a:endParaRPr lang="en-US" sz="3600" u="sng" baseline="30000" dirty="0"/>
          </a:p>
        </p:txBody>
      </p:sp>
      <p:sp>
        <p:nvSpPr>
          <p:cNvPr id="6" name="Text Placeholder 5"/>
          <p:cNvSpPr>
            <a:spLocks noGrp="1"/>
          </p:cNvSpPr>
          <p:nvPr>
            <p:ph type="body" idx="1"/>
          </p:nvPr>
        </p:nvSpPr>
        <p:spPr>
          <a:xfrm>
            <a:off x="446107" y="2905760"/>
            <a:ext cx="11057465" cy="3606800"/>
          </a:xfrm>
          <a:solidFill>
            <a:schemeClr val="bg1"/>
          </a:solidFill>
        </p:spPr>
        <p:txBody>
          <a:bodyPr>
            <a:noAutofit/>
          </a:bodyPr>
          <a:lstStyle/>
          <a:p>
            <a:r>
              <a:rPr lang="en-US" sz="2800" dirty="0" smtClean="0"/>
              <a:t>“On a project for XYZ Corporation, we had an issue </a:t>
            </a:r>
            <a:r>
              <a:rPr lang="en-US" sz="2800" u="sng" dirty="0" smtClean="0"/>
              <a:t>getting decisions made </a:t>
            </a:r>
            <a:r>
              <a:rPr lang="en-US" sz="2800" u="sng" dirty="0" err="1" smtClean="0"/>
              <a:t>quickly</a:t>
            </a:r>
            <a:r>
              <a:rPr lang="en-US" sz="2800" baseline="30000" dirty="0" err="1" smtClean="0"/>
              <a:t>B</a:t>
            </a:r>
            <a:r>
              <a:rPr lang="en-US" sz="2800" dirty="0" smtClean="0"/>
              <a:t> </a:t>
            </a:r>
            <a:r>
              <a:rPr lang="en-US" sz="2800" dirty="0" smtClean="0"/>
              <a:t>on account </a:t>
            </a:r>
            <a:r>
              <a:rPr lang="en-US" sz="2800" dirty="0" smtClean="0"/>
              <a:t>setups. I </a:t>
            </a:r>
            <a:r>
              <a:rPr lang="en-US" sz="2800" dirty="0" smtClean="0"/>
              <a:t>solved </a:t>
            </a:r>
            <a:r>
              <a:rPr lang="en-US" sz="2800" dirty="0" smtClean="0"/>
              <a:t>the problem</a:t>
            </a:r>
            <a:r>
              <a:rPr lang="en-US" sz="2800" dirty="0" smtClean="0"/>
              <a:t> </a:t>
            </a:r>
            <a:r>
              <a:rPr lang="en-US" sz="2800" dirty="0" smtClean="0"/>
              <a:t>by applying </a:t>
            </a:r>
            <a:r>
              <a:rPr lang="en-US" sz="2800" u="sng" dirty="0" smtClean="0"/>
              <a:t>sound leadership </a:t>
            </a:r>
            <a:r>
              <a:rPr lang="en-US" sz="2800" u="sng" dirty="0" err="1" smtClean="0"/>
              <a:t>techniques</a:t>
            </a:r>
            <a:r>
              <a:rPr lang="en-US" sz="2800" baseline="30000" dirty="0" err="1" smtClean="0"/>
              <a:t>E</a:t>
            </a:r>
            <a:r>
              <a:rPr lang="en-US" sz="2800" dirty="0" smtClean="0"/>
              <a:t>. </a:t>
            </a:r>
            <a:r>
              <a:rPr lang="en-US" sz="2800" dirty="0" smtClean="0"/>
              <a:t>I realized we needed to </a:t>
            </a:r>
            <a:r>
              <a:rPr lang="en-US" sz="2800" u="sng" dirty="0" smtClean="0"/>
              <a:t>incorporate best </a:t>
            </a:r>
            <a:r>
              <a:rPr lang="en-US" sz="2800" u="sng" dirty="0" err="1" smtClean="0"/>
              <a:t>practices</a:t>
            </a:r>
            <a:r>
              <a:rPr lang="en-US" sz="2800" baseline="30000" dirty="0" err="1" smtClean="0"/>
              <a:t>E</a:t>
            </a:r>
            <a:r>
              <a:rPr lang="en-US" sz="2800" dirty="0" smtClean="0"/>
              <a:t>, </a:t>
            </a:r>
            <a:r>
              <a:rPr lang="en-US" sz="2800" u="sng" dirty="0" smtClean="0"/>
              <a:t>follow the compliance </a:t>
            </a:r>
            <a:r>
              <a:rPr lang="en-US" sz="2800" u="sng" dirty="0" err="1" smtClean="0"/>
              <a:t>rules</a:t>
            </a:r>
            <a:r>
              <a:rPr lang="en-US" sz="2800" baseline="30000" dirty="0" err="1" smtClean="0"/>
              <a:t>T</a:t>
            </a:r>
            <a:r>
              <a:rPr lang="en-US" sz="2800" dirty="0" smtClean="0"/>
              <a:t> </a:t>
            </a:r>
            <a:r>
              <a:rPr lang="en-US" sz="2800" dirty="0" smtClean="0"/>
              <a:t>and </a:t>
            </a:r>
            <a:r>
              <a:rPr lang="en-US" sz="2800" u="sng" dirty="0" smtClean="0"/>
              <a:t>get everyone’s </a:t>
            </a:r>
            <a:r>
              <a:rPr lang="en-US" sz="2800" u="sng" dirty="0" err="1" smtClean="0"/>
              <a:t>input</a:t>
            </a:r>
            <a:r>
              <a:rPr lang="en-US" sz="2800" baseline="30000" dirty="0" err="1" smtClean="0"/>
              <a:t>S</a:t>
            </a:r>
            <a:r>
              <a:rPr lang="en-US" sz="2800" dirty="0" smtClean="0"/>
              <a:t>. </a:t>
            </a:r>
            <a:r>
              <a:rPr lang="en-US" sz="2800" dirty="0" smtClean="0"/>
              <a:t>I created an </a:t>
            </a:r>
            <a:r>
              <a:rPr lang="en-US" sz="2800" u="sng" dirty="0" err="1" smtClean="0"/>
              <a:t>innovative</a:t>
            </a:r>
            <a:r>
              <a:rPr lang="en-US" sz="2800" baseline="30000" dirty="0" err="1" smtClean="0"/>
              <a:t>E</a:t>
            </a:r>
            <a:r>
              <a:rPr lang="en-US" sz="2800" dirty="0" smtClean="0"/>
              <a:t> </a:t>
            </a:r>
            <a:r>
              <a:rPr lang="en-US" sz="2800" dirty="0" smtClean="0"/>
              <a:t>workflow </a:t>
            </a:r>
            <a:r>
              <a:rPr lang="en-US" sz="2800" dirty="0" smtClean="0"/>
              <a:t>process for doing all that. The results were that our account setup </a:t>
            </a:r>
            <a:r>
              <a:rPr lang="en-US" sz="2800" u="sng" dirty="0" smtClean="0"/>
              <a:t>time was reduced by </a:t>
            </a:r>
            <a:r>
              <a:rPr lang="en-US" sz="2800" u="sng" dirty="0" err="1" smtClean="0"/>
              <a:t>30</a:t>
            </a:r>
            <a:r>
              <a:rPr lang="en-US" sz="2800" dirty="0" err="1" smtClean="0"/>
              <a:t>%</a:t>
            </a:r>
            <a:r>
              <a:rPr lang="en-US" sz="2800" baseline="30000" dirty="0" err="1" smtClean="0"/>
              <a:t>B</a:t>
            </a:r>
            <a:r>
              <a:rPr lang="en-US" sz="2800" dirty="0" smtClean="0"/>
              <a:t>, </a:t>
            </a:r>
            <a:r>
              <a:rPr lang="en-US" sz="2800" dirty="0" smtClean="0"/>
              <a:t>we were </a:t>
            </a:r>
            <a:r>
              <a:rPr lang="en-US" sz="2800" u="sng" dirty="0" smtClean="0"/>
              <a:t>always in </a:t>
            </a:r>
            <a:r>
              <a:rPr lang="en-US" sz="2800" u="sng" dirty="0" err="1" smtClean="0"/>
              <a:t>compliance</a:t>
            </a:r>
            <a:r>
              <a:rPr lang="en-US" sz="2800" baseline="30000" dirty="0" err="1" smtClean="0"/>
              <a:t>T</a:t>
            </a:r>
            <a:r>
              <a:rPr lang="en-US" sz="2800" dirty="0" smtClean="0"/>
              <a:t> </a:t>
            </a:r>
            <a:r>
              <a:rPr lang="en-US" sz="2800" dirty="0" smtClean="0"/>
              <a:t>and </a:t>
            </a:r>
            <a:r>
              <a:rPr lang="en-US" sz="2800" u="sng" dirty="0" smtClean="0"/>
              <a:t>everyone felt they had input on every </a:t>
            </a:r>
            <a:r>
              <a:rPr lang="en-US" sz="2800" u="sng" dirty="0" err="1" smtClean="0"/>
              <a:t>decision</a:t>
            </a:r>
            <a:r>
              <a:rPr lang="en-US" sz="2800" baseline="30000" dirty="0" err="1" smtClean="0"/>
              <a:t>S</a:t>
            </a:r>
            <a:r>
              <a:rPr lang="en-US" sz="2800" dirty="0" smtClean="0"/>
              <a:t>.” </a:t>
            </a:r>
            <a:endParaRPr lang="en-US" sz="2800" dirty="0"/>
          </a:p>
        </p:txBody>
      </p:sp>
      <p:sp>
        <p:nvSpPr>
          <p:cNvPr id="8" name="Title 3"/>
          <p:cNvSpPr txBox="1">
            <a:spLocks/>
          </p:cNvSpPr>
          <p:nvPr/>
        </p:nvSpPr>
        <p:spPr>
          <a:xfrm>
            <a:off x="256921" y="1625600"/>
            <a:ext cx="11745893" cy="1280160"/>
          </a:xfrm>
          <a:prstGeom prst="rect">
            <a:avLst/>
          </a:prstGeom>
          <a:solidFill>
            <a:schemeClr val="bg1"/>
          </a:solidFill>
        </p:spPr>
        <p:txBody>
          <a:bodyPr vert="horz" lIns="91440" tIns="45720" rIns="91440" bIns="45720" rtlCol="0" anchor="ctr">
            <a:normAutofit fontScale="975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tx1"/>
                </a:solidFill>
              </a:rPr>
              <a:t>“Describe a time when you improved procedures in your organization.”</a:t>
            </a:r>
            <a:endParaRPr lang="en-US" sz="3200" dirty="0">
              <a:solidFill>
                <a:schemeClr val="tx1"/>
              </a:solidFill>
            </a:endParaRPr>
          </a:p>
        </p:txBody>
      </p:sp>
    </p:spTree>
    <p:extLst>
      <p:ext uri="{BB962C8B-B14F-4D97-AF65-F5344CB8AC3E}">
        <p14:creationId xmlns:p14="http://schemas.microsoft.com/office/powerpoint/2010/main" val="88363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17" t="14166" r="7572" b="14306"/>
          <a:stretch/>
        </p:blipFill>
        <p:spPr>
          <a:xfrm>
            <a:off x="1323727" y="0"/>
            <a:ext cx="5870803" cy="6902885"/>
          </a:xfrm>
          <a:prstGeom prst="rect">
            <a:avLst/>
          </a:prstGeom>
        </p:spPr>
      </p:pic>
      <p:sp>
        <p:nvSpPr>
          <p:cNvPr id="3" name="TextBox 2"/>
          <p:cNvSpPr txBox="1"/>
          <p:nvPr/>
        </p:nvSpPr>
        <p:spPr>
          <a:xfrm>
            <a:off x="7194530" y="2748507"/>
            <a:ext cx="2295821" cy="1200329"/>
          </a:xfrm>
          <a:prstGeom prst="rect">
            <a:avLst/>
          </a:prstGeom>
          <a:solidFill>
            <a:schemeClr val="bg1"/>
          </a:solidFill>
        </p:spPr>
        <p:txBody>
          <a:bodyPr wrap="none" rtlCol="0">
            <a:spAutoFit/>
          </a:bodyPr>
          <a:lstStyle/>
          <a:p>
            <a:r>
              <a:rPr lang="en-US" sz="7200" b="1" dirty="0" smtClean="0"/>
              <a:t>BEST</a:t>
            </a:r>
            <a:endParaRPr lang="en-US" sz="7200" b="1" dirty="0"/>
          </a:p>
        </p:txBody>
      </p:sp>
    </p:spTree>
    <p:extLst>
      <p:ext uri="{BB962C8B-B14F-4D97-AF65-F5344CB8AC3E}">
        <p14:creationId xmlns:p14="http://schemas.microsoft.com/office/powerpoint/2010/main" val="721269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152"/>
          </a:xfrm>
        </p:spPr>
        <p:txBody>
          <a:bodyPr/>
          <a:lstStyle/>
          <a:p>
            <a:r>
              <a:rPr lang="en-US" dirty="0" smtClean="0"/>
              <a:t>Exercise</a:t>
            </a:r>
            <a:endParaRPr lang="en-US" dirty="0"/>
          </a:p>
        </p:txBody>
      </p:sp>
      <p:sp>
        <p:nvSpPr>
          <p:cNvPr id="3" name="Content Placeholder 2"/>
          <p:cNvSpPr>
            <a:spLocks noGrp="1"/>
          </p:cNvSpPr>
          <p:nvPr>
            <p:ph idx="1"/>
          </p:nvPr>
        </p:nvSpPr>
        <p:spPr>
          <a:xfrm>
            <a:off x="677334" y="1271753"/>
            <a:ext cx="9248864" cy="5316334"/>
          </a:xfrm>
        </p:spPr>
        <p:txBody>
          <a:bodyPr>
            <a:normAutofit/>
          </a:bodyPr>
          <a:lstStyle/>
          <a:p>
            <a:r>
              <a:rPr lang="en-US" sz="2400" dirty="0" smtClean="0"/>
              <a:t>You may have </a:t>
            </a:r>
            <a:r>
              <a:rPr lang="en-US" sz="2400" dirty="0" smtClean="0"/>
              <a:t>participated in </a:t>
            </a:r>
            <a:r>
              <a:rPr lang="en-US" sz="2400" dirty="0" smtClean="0"/>
              <a:t>a version of this exercise before, but this one will have a different purpose and a different outcome than what </a:t>
            </a:r>
            <a:r>
              <a:rPr lang="en-US" sz="2400" dirty="0" smtClean="0"/>
              <a:t>you’ve seen before.</a:t>
            </a:r>
            <a:endParaRPr lang="en-US" sz="2400" dirty="0" smtClean="0"/>
          </a:p>
          <a:p>
            <a:r>
              <a:rPr lang="en-US" sz="2400" dirty="0" smtClean="0"/>
              <a:t>At your table, you will </a:t>
            </a:r>
            <a:r>
              <a:rPr lang="en-US" sz="2400" dirty="0" smtClean="0"/>
              <a:t>have fiv</a:t>
            </a:r>
            <a:r>
              <a:rPr lang="en-US" sz="2400" dirty="0" smtClean="0"/>
              <a:t>e minutes </a:t>
            </a:r>
            <a:r>
              <a:rPr lang="en-US" sz="2400" dirty="0" smtClean="0"/>
              <a:t>to </a:t>
            </a:r>
            <a:r>
              <a:rPr lang="en-US" sz="2400" dirty="0" smtClean="0"/>
              <a:t>come to a answer to the </a:t>
            </a:r>
            <a:r>
              <a:rPr lang="en-US" sz="2400" dirty="0" smtClean="0"/>
              <a:t>problem </a:t>
            </a:r>
            <a:r>
              <a:rPr lang="en-US" sz="2400" dirty="0" smtClean="0"/>
              <a:t>that the </a:t>
            </a:r>
            <a:r>
              <a:rPr lang="en-US" sz="2400" dirty="0" smtClean="0"/>
              <a:t>whole table </a:t>
            </a:r>
            <a:r>
              <a:rPr lang="en-US" sz="2400" dirty="0" smtClean="0"/>
              <a:t>agrees </a:t>
            </a:r>
            <a:r>
              <a:rPr lang="en-US" sz="2400" dirty="0" smtClean="0"/>
              <a:t>to</a:t>
            </a:r>
            <a:r>
              <a:rPr lang="en-US" sz="2400" dirty="0" smtClean="0"/>
              <a:t> </a:t>
            </a:r>
            <a:r>
              <a:rPr lang="en-US" sz="2400" dirty="0" smtClean="0"/>
              <a:t>AND decide who will present the table’s answer</a:t>
            </a:r>
            <a:r>
              <a:rPr lang="en-US" sz="2400" dirty="0" smtClean="0"/>
              <a:t>. </a:t>
            </a:r>
            <a:r>
              <a:rPr lang="en-US" sz="2400" u="sng" dirty="0" smtClean="0"/>
              <a:t>The whole table has to agree!</a:t>
            </a:r>
            <a:endParaRPr lang="en-US" sz="2400" u="sng" dirty="0" smtClean="0"/>
          </a:p>
          <a:p>
            <a:r>
              <a:rPr lang="en-US" sz="2400" b="1" dirty="0" smtClean="0"/>
              <a:t>Through the discussion, try to determine what style the other people at your table are. </a:t>
            </a:r>
            <a:endParaRPr lang="en-US" sz="2400" b="1" dirty="0" smtClean="0"/>
          </a:p>
          <a:p>
            <a:r>
              <a:rPr lang="en-US" sz="2400" b="1" dirty="0" smtClean="0"/>
              <a:t>See </a:t>
            </a:r>
            <a:r>
              <a:rPr lang="en-US" sz="2400" b="1" dirty="0" smtClean="0"/>
              <a:t>if you can use use the ideas in the presentation to more effectively communicate your ideas to the other people at the </a:t>
            </a:r>
            <a:r>
              <a:rPr lang="en-US" sz="2400" b="1" dirty="0" smtClean="0"/>
              <a:t>table based on their style.</a:t>
            </a:r>
            <a:endParaRPr lang="en-US" sz="2400" b="1" dirty="0"/>
          </a:p>
        </p:txBody>
      </p:sp>
    </p:spTree>
    <p:extLst>
      <p:ext uri="{BB962C8B-B14F-4D97-AF65-F5344CB8AC3E}">
        <p14:creationId xmlns:p14="http://schemas.microsoft.com/office/powerpoint/2010/main" val="96438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850"/>
          </a:xfrm>
        </p:spPr>
        <p:txBody>
          <a:bodyPr/>
          <a:lstStyle/>
          <a:p>
            <a:r>
              <a:rPr lang="en-US" dirty="0" smtClean="0"/>
              <a:t>Lifeboat Exercise</a:t>
            </a:r>
            <a:endParaRPr lang="en-US" dirty="0"/>
          </a:p>
        </p:txBody>
      </p:sp>
      <p:sp>
        <p:nvSpPr>
          <p:cNvPr id="3" name="Content Placeholder 2"/>
          <p:cNvSpPr>
            <a:spLocks noGrp="1"/>
          </p:cNvSpPr>
          <p:nvPr>
            <p:ph idx="1"/>
          </p:nvPr>
        </p:nvSpPr>
        <p:spPr>
          <a:xfrm>
            <a:off x="677333" y="1381125"/>
            <a:ext cx="10989530" cy="5166820"/>
          </a:xfrm>
          <a:solidFill>
            <a:schemeClr val="bg1"/>
          </a:solidFill>
        </p:spPr>
        <p:txBody>
          <a:bodyPr>
            <a:noAutofit/>
          </a:bodyPr>
          <a:lstStyle/>
          <a:p>
            <a:r>
              <a:rPr lang="en-US" sz="2400" dirty="0"/>
              <a:t>Y</a:t>
            </a:r>
            <a:r>
              <a:rPr lang="en-US" sz="2400" dirty="0" smtClean="0"/>
              <a:t>ou </a:t>
            </a:r>
            <a:r>
              <a:rPr lang="en-US" sz="2400" dirty="0" smtClean="0"/>
              <a:t>and the members of your table are on a sinking ship way out </a:t>
            </a:r>
            <a:r>
              <a:rPr lang="en-US" sz="2400" dirty="0" smtClean="0"/>
              <a:t>at sea.</a:t>
            </a:r>
            <a:endParaRPr lang="en-US" sz="2400" dirty="0" smtClean="0"/>
          </a:p>
          <a:p>
            <a:r>
              <a:rPr lang="en-US" sz="2400" dirty="0" smtClean="0"/>
              <a:t>Before the ship sinks, you have five minutes to decide on five things from a list to take </a:t>
            </a:r>
            <a:r>
              <a:rPr lang="en-US" sz="2400" dirty="0" smtClean="0"/>
              <a:t>on your </a:t>
            </a:r>
            <a:r>
              <a:rPr lang="en-US" sz="2400" dirty="0" smtClean="0"/>
              <a:t>lifeboat. </a:t>
            </a:r>
            <a:r>
              <a:rPr lang="en-US" sz="2400" dirty="0" smtClean="0"/>
              <a:t>That is all you will have. </a:t>
            </a:r>
            <a:endParaRPr lang="en-US" sz="2400" dirty="0" smtClean="0"/>
          </a:p>
          <a:p>
            <a:r>
              <a:rPr lang="en-US" sz="2400" dirty="0" smtClean="0"/>
              <a:t>The items on the list are just </a:t>
            </a:r>
            <a:r>
              <a:rPr lang="en-US" sz="2400" dirty="0" smtClean="0"/>
              <a:t>as described</a:t>
            </a:r>
            <a:r>
              <a:rPr lang="en-US" sz="2400" dirty="0" smtClean="0"/>
              <a:t>. Do not assume they come with anything else.</a:t>
            </a:r>
          </a:p>
          <a:p>
            <a:r>
              <a:rPr lang="en-US" sz="2400" dirty="0" smtClean="0"/>
              <a:t>The lifeboat is a plain wooden boat, no sails, no motor, no equipment or amenities of any kind. </a:t>
            </a:r>
          </a:p>
          <a:p>
            <a:r>
              <a:rPr lang="en-US" sz="2400" dirty="0" smtClean="0"/>
              <a:t>Your </a:t>
            </a:r>
            <a:r>
              <a:rPr lang="en-US" sz="2400" dirty="0" smtClean="0"/>
              <a:t>task </a:t>
            </a:r>
            <a:r>
              <a:rPr lang="en-US" sz="2400" dirty="0" smtClean="0"/>
              <a:t>is to pick five things that will </a:t>
            </a:r>
            <a:r>
              <a:rPr lang="en-US" sz="2400" dirty="0" smtClean="0"/>
              <a:t>your group to </a:t>
            </a:r>
            <a:r>
              <a:rPr lang="en-US" sz="2400" dirty="0" smtClean="0"/>
              <a:t>survive long enough to be rescued. You have no idea how long that will be.</a:t>
            </a:r>
          </a:p>
          <a:p>
            <a:r>
              <a:rPr lang="en-US" sz="2400" b="1" u="sng" dirty="0" smtClean="0"/>
              <a:t>Please take the survival aspect seriously</a:t>
            </a:r>
            <a:r>
              <a:rPr lang="en-US" sz="2400" b="1" dirty="0" smtClean="0"/>
              <a:t> and know there are right and wrong answers. The more seriously you take this, the more </a:t>
            </a:r>
            <a:r>
              <a:rPr lang="en-US" sz="2400" b="1" dirty="0" smtClean="0"/>
              <a:t>your different </a:t>
            </a:r>
            <a:r>
              <a:rPr lang="en-US" sz="2400" b="1" dirty="0" smtClean="0"/>
              <a:t>communication styles will become visible.</a:t>
            </a:r>
            <a:endParaRPr lang="en-US" sz="2400" b="1" dirty="0"/>
          </a:p>
        </p:txBody>
      </p:sp>
    </p:spTree>
    <p:extLst>
      <p:ext uri="{BB962C8B-B14F-4D97-AF65-F5344CB8AC3E}">
        <p14:creationId xmlns:p14="http://schemas.microsoft.com/office/powerpoint/2010/main" val="2385036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Any questions?</a:t>
            </a:r>
            <a:endParaRPr lang="en-US" sz="6000" dirty="0"/>
          </a:p>
        </p:txBody>
      </p:sp>
      <p:sp>
        <p:nvSpPr>
          <p:cNvPr id="3" name="Content Placeholder 2"/>
          <p:cNvSpPr>
            <a:spLocks noGrp="1"/>
          </p:cNvSpPr>
          <p:nvPr>
            <p:ph idx="1"/>
          </p:nvPr>
        </p:nvSpPr>
        <p:spPr/>
        <p:txBody>
          <a:bodyPr>
            <a:normAutofit/>
          </a:bodyPr>
          <a:lstStyle/>
          <a:p>
            <a:pPr marL="0" indent="0">
              <a:buNone/>
            </a:pPr>
            <a:r>
              <a:rPr lang="en-US" sz="6000" dirty="0" smtClean="0"/>
              <a:t>Ready, get set...</a:t>
            </a:r>
            <a:endParaRPr lang="en-US" sz="6000" dirty="0"/>
          </a:p>
        </p:txBody>
      </p:sp>
    </p:spTree>
    <p:extLst>
      <p:ext uri="{BB962C8B-B14F-4D97-AF65-F5344CB8AC3E}">
        <p14:creationId xmlns:p14="http://schemas.microsoft.com/office/powerpoint/2010/main" val="26056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80999"/>
            <a:ext cx="8904817" cy="1721069"/>
          </a:xfrm>
        </p:spPr>
        <p:txBody>
          <a:bodyPr>
            <a:normAutofit fontScale="90000"/>
          </a:bodyPr>
          <a:lstStyle/>
          <a:p>
            <a:r>
              <a:rPr lang="en-US" dirty="0" smtClean="0"/>
              <a:t>You can choose five of these things to help you survive in your lifeboat – You have five minutes to decide.</a:t>
            </a:r>
            <a:endParaRPr lang="en-US" dirty="0"/>
          </a:p>
        </p:txBody>
      </p:sp>
      <p:sp>
        <p:nvSpPr>
          <p:cNvPr id="3" name="Content Placeholder 2"/>
          <p:cNvSpPr>
            <a:spLocks noGrp="1"/>
          </p:cNvSpPr>
          <p:nvPr>
            <p:ph sz="half" idx="1"/>
          </p:nvPr>
        </p:nvSpPr>
        <p:spPr>
          <a:xfrm>
            <a:off x="405316" y="2293283"/>
            <a:ext cx="5714667" cy="4128538"/>
          </a:xfrm>
        </p:spPr>
        <p:txBody>
          <a:bodyPr>
            <a:normAutofit/>
          </a:bodyPr>
          <a:lstStyle/>
          <a:p>
            <a:pPr marL="457200" indent="-457200">
              <a:buFont typeface="+mj-lt"/>
              <a:buAutoNum type="arabicPeriod"/>
            </a:pPr>
            <a:r>
              <a:rPr lang="en-US" sz="2400" dirty="0"/>
              <a:t>A sextant</a:t>
            </a:r>
          </a:p>
          <a:p>
            <a:pPr marL="457200" indent="-457200">
              <a:buFont typeface="+mj-lt"/>
              <a:buAutoNum type="arabicPeriod"/>
            </a:pPr>
            <a:r>
              <a:rPr lang="en-US" sz="2400" dirty="0"/>
              <a:t>A shaving mirror</a:t>
            </a:r>
          </a:p>
          <a:p>
            <a:pPr marL="457200" indent="-457200">
              <a:buFont typeface="+mj-lt"/>
              <a:buAutoNum type="arabicPeriod"/>
            </a:pPr>
            <a:r>
              <a:rPr lang="en-US" sz="2400" dirty="0"/>
              <a:t>A quantity of mosquito netting</a:t>
            </a:r>
          </a:p>
          <a:p>
            <a:pPr marL="457200" indent="-457200">
              <a:buFont typeface="+mj-lt"/>
              <a:buAutoNum type="arabicPeriod"/>
            </a:pPr>
            <a:r>
              <a:rPr lang="en-US" sz="2400" dirty="0"/>
              <a:t>A 25 liter container of water</a:t>
            </a:r>
          </a:p>
          <a:p>
            <a:pPr marL="457200" indent="-457200">
              <a:buFont typeface="+mj-lt"/>
              <a:buAutoNum type="arabicPeriod"/>
            </a:pPr>
            <a:r>
              <a:rPr lang="en-US" sz="2400" dirty="0"/>
              <a:t>A case of army rations</a:t>
            </a:r>
          </a:p>
          <a:p>
            <a:pPr marL="457200" indent="-457200">
              <a:buFont typeface="+mj-lt"/>
              <a:buAutoNum type="arabicPeriod"/>
            </a:pPr>
            <a:r>
              <a:rPr lang="en-US" sz="2400" dirty="0"/>
              <a:t>Maps of the Atlantic Ocean</a:t>
            </a:r>
          </a:p>
          <a:p>
            <a:pPr marL="457200" indent="-457200">
              <a:buFont typeface="+mj-lt"/>
              <a:buAutoNum type="arabicPeriod"/>
            </a:pPr>
            <a:r>
              <a:rPr lang="en-US" sz="2400" dirty="0"/>
              <a:t>A floating seat cushion</a:t>
            </a:r>
          </a:p>
          <a:p>
            <a:pPr marL="457200" indent="-457200">
              <a:buFont typeface="+mj-lt"/>
              <a:buAutoNum type="arabicPeriod"/>
            </a:pPr>
            <a:r>
              <a:rPr lang="en-US" sz="2400" dirty="0"/>
              <a:t>A 10 liter </a:t>
            </a:r>
            <a:r>
              <a:rPr lang="en-US" sz="2400" dirty="0" smtClean="0"/>
              <a:t>can </a:t>
            </a:r>
            <a:r>
              <a:rPr lang="en-US" sz="2400" dirty="0"/>
              <a:t>of oil/petrol </a:t>
            </a:r>
            <a:r>
              <a:rPr lang="en-US" sz="2400" dirty="0" smtClean="0"/>
              <a:t>mixture</a:t>
            </a:r>
            <a:endParaRPr lang="en-US" sz="2400" dirty="0"/>
          </a:p>
        </p:txBody>
      </p:sp>
      <p:sp>
        <p:nvSpPr>
          <p:cNvPr id="5" name="Content Placeholder 4"/>
          <p:cNvSpPr>
            <a:spLocks noGrp="1"/>
          </p:cNvSpPr>
          <p:nvPr>
            <p:ph sz="half" idx="2"/>
          </p:nvPr>
        </p:nvSpPr>
        <p:spPr>
          <a:xfrm>
            <a:off x="6119983" y="2272264"/>
            <a:ext cx="5714666" cy="4128539"/>
          </a:xfrm>
          <a:solidFill>
            <a:schemeClr val="bg1"/>
          </a:solidFill>
        </p:spPr>
        <p:txBody>
          <a:bodyPr>
            <a:noAutofit/>
          </a:bodyPr>
          <a:lstStyle/>
          <a:p>
            <a:pPr marL="457200" indent="-457200">
              <a:buFont typeface="+mj-lt"/>
              <a:buAutoNum type="arabicPeriod" startAt="9"/>
            </a:pPr>
            <a:r>
              <a:rPr lang="en-US" sz="2400" dirty="0"/>
              <a:t>A small transistor </a:t>
            </a:r>
            <a:r>
              <a:rPr lang="en-US" sz="2400" dirty="0" smtClean="0"/>
              <a:t>radio with batteries</a:t>
            </a:r>
            <a:endParaRPr lang="en-US" sz="2400" dirty="0"/>
          </a:p>
          <a:p>
            <a:pPr marL="457200" indent="-457200">
              <a:buFont typeface="+mj-lt"/>
              <a:buAutoNum type="arabicPeriod" startAt="9"/>
            </a:pPr>
            <a:r>
              <a:rPr lang="en-US" sz="2400" dirty="0"/>
              <a:t>20 square feet of opaque plastic sheeting</a:t>
            </a:r>
          </a:p>
          <a:p>
            <a:pPr marL="457200" indent="-457200">
              <a:buFont typeface="+mj-lt"/>
              <a:buAutoNum type="arabicPeriod" startAt="9"/>
            </a:pPr>
            <a:r>
              <a:rPr lang="en-US" sz="2400" dirty="0"/>
              <a:t>A can of shark repellent</a:t>
            </a:r>
          </a:p>
          <a:p>
            <a:pPr marL="457200" indent="-457200">
              <a:buFont typeface="+mj-lt"/>
              <a:buAutoNum type="arabicPeriod" startAt="9"/>
            </a:pPr>
            <a:r>
              <a:rPr lang="en-US" sz="2400" dirty="0"/>
              <a:t>One bottle of 160 proof rum</a:t>
            </a:r>
          </a:p>
          <a:p>
            <a:pPr marL="457200" indent="-457200">
              <a:buFont typeface="+mj-lt"/>
              <a:buAutoNum type="arabicPeriod" startAt="9"/>
            </a:pPr>
            <a:r>
              <a:rPr lang="en-US" sz="2400" dirty="0"/>
              <a:t>15 feet of nylon rope</a:t>
            </a:r>
          </a:p>
          <a:p>
            <a:pPr marL="457200" indent="-457200">
              <a:buFont typeface="+mj-lt"/>
              <a:buAutoNum type="arabicPeriod" startAt="9"/>
            </a:pPr>
            <a:r>
              <a:rPr lang="en-US" sz="2400" dirty="0"/>
              <a:t>2 boxes of chocolate bars</a:t>
            </a:r>
          </a:p>
          <a:p>
            <a:pPr marL="457200" indent="-457200">
              <a:buFont typeface="+mj-lt"/>
              <a:buAutoNum type="arabicPeriod" startAt="9"/>
            </a:pPr>
            <a:r>
              <a:rPr lang="en-US" sz="2400" dirty="0"/>
              <a:t>An ocean fishing kit &amp; pole</a:t>
            </a:r>
          </a:p>
          <a:p>
            <a:endParaRPr lang="en-US" sz="2000" dirty="0"/>
          </a:p>
        </p:txBody>
      </p:sp>
    </p:spTree>
    <p:extLst>
      <p:ext uri="{BB962C8B-B14F-4D97-AF65-F5344CB8AC3E}">
        <p14:creationId xmlns:p14="http://schemas.microsoft.com/office/powerpoint/2010/main" val="1776210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5316" y="2293283"/>
            <a:ext cx="5714667" cy="4128538"/>
          </a:xfrm>
        </p:spPr>
        <p:txBody>
          <a:bodyPr>
            <a:normAutofit/>
          </a:bodyPr>
          <a:lstStyle/>
          <a:p>
            <a:pPr marL="457200" indent="-457200">
              <a:buFont typeface="+mj-lt"/>
              <a:buAutoNum type="arabicPeriod"/>
            </a:pPr>
            <a:r>
              <a:rPr lang="en-US" sz="2400" dirty="0"/>
              <a:t>A sextant</a:t>
            </a:r>
          </a:p>
          <a:p>
            <a:pPr marL="457200" indent="-457200">
              <a:buFont typeface="+mj-lt"/>
              <a:buAutoNum type="arabicPeriod"/>
            </a:pPr>
            <a:r>
              <a:rPr lang="en-US" sz="2400" dirty="0"/>
              <a:t>A shaving mirror</a:t>
            </a:r>
          </a:p>
          <a:p>
            <a:pPr marL="457200" indent="-457200">
              <a:buFont typeface="+mj-lt"/>
              <a:buAutoNum type="arabicPeriod"/>
            </a:pPr>
            <a:r>
              <a:rPr lang="en-US" sz="2400" dirty="0"/>
              <a:t>A quantity of mosquito netting</a:t>
            </a:r>
          </a:p>
          <a:p>
            <a:pPr marL="457200" indent="-457200">
              <a:buFont typeface="+mj-lt"/>
              <a:buAutoNum type="arabicPeriod"/>
            </a:pPr>
            <a:r>
              <a:rPr lang="en-US" sz="2400" dirty="0"/>
              <a:t>A 25 liter container of water</a:t>
            </a:r>
          </a:p>
          <a:p>
            <a:pPr marL="457200" indent="-457200">
              <a:buFont typeface="+mj-lt"/>
              <a:buAutoNum type="arabicPeriod"/>
            </a:pPr>
            <a:r>
              <a:rPr lang="en-US" sz="2400" dirty="0"/>
              <a:t>A case of army rations</a:t>
            </a:r>
          </a:p>
          <a:p>
            <a:pPr marL="457200" indent="-457200">
              <a:buFont typeface="+mj-lt"/>
              <a:buAutoNum type="arabicPeriod"/>
            </a:pPr>
            <a:r>
              <a:rPr lang="en-US" sz="2400" dirty="0"/>
              <a:t>Maps of the Atlantic Ocean</a:t>
            </a:r>
          </a:p>
          <a:p>
            <a:pPr marL="457200" indent="-457200">
              <a:buFont typeface="+mj-lt"/>
              <a:buAutoNum type="arabicPeriod"/>
            </a:pPr>
            <a:r>
              <a:rPr lang="en-US" sz="2400" dirty="0"/>
              <a:t>A floating seat cushion</a:t>
            </a:r>
          </a:p>
          <a:p>
            <a:pPr marL="457200" indent="-457200">
              <a:buFont typeface="+mj-lt"/>
              <a:buAutoNum type="arabicPeriod"/>
            </a:pPr>
            <a:r>
              <a:rPr lang="en-US" sz="2400" dirty="0"/>
              <a:t>A 10 liter </a:t>
            </a:r>
            <a:r>
              <a:rPr lang="en-US" sz="2400" dirty="0" smtClean="0"/>
              <a:t>can </a:t>
            </a:r>
            <a:r>
              <a:rPr lang="en-US" sz="2400" dirty="0"/>
              <a:t>of oil/petrol </a:t>
            </a:r>
            <a:r>
              <a:rPr lang="en-US" sz="2400" dirty="0" smtClean="0"/>
              <a:t>mixture</a:t>
            </a:r>
            <a:endParaRPr lang="en-US" sz="2400" dirty="0"/>
          </a:p>
        </p:txBody>
      </p:sp>
      <p:sp>
        <p:nvSpPr>
          <p:cNvPr id="5" name="Content Placeholder 4"/>
          <p:cNvSpPr>
            <a:spLocks noGrp="1"/>
          </p:cNvSpPr>
          <p:nvPr>
            <p:ph sz="half" idx="2"/>
          </p:nvPr>
        </p:nvSpPr>
        <p:spPr>
          <a:xfrm>
            <a:off x="6119983" y="2272264"/>
            <a:ext cx="5714666" cy="4128539"/>
          </a:xfrm>
          <a:solidFill>
            <a:schemeClr val="bg1"/>
          </a:solidFill>
        </p:spPr>
        <p:txBody>
          <a:bodyPr>
            <a:noAutofit/>
          </a:bodyPr>
          <a:lstStyle/>
          <a:p>
            <a:pPr marL="457200" indent="-457200">
              <a:buFont typeface="+mj-lt"/>
              <a:buAutoNum type="arabicPeriod" startAt="9"/>
            </a:pPr>
            <a:r>
              <a:rPr lang="en-US" sz="2400" dirty="0"/>
              <a:t>A small transistor </a:t>
            </a:r>
            <a:r>
              <a:rPr lang="en-US" sz="2400" dirty="0" smtClean="0"/>
              <a:t>radio with batteries</a:t>
            </a:r>
            <a:endParaRPr lang="en-US" sz="2400" dirty="0"/>
          </a:p>
          <a:p>
            <a:pPr marL="457200" indent="-457200">
              <a:buFont typeface="+mj-lt"/>
              <a:buAutoNum type="arabicPeriod" startAt="9"/>
            </a:pPr>
            <a:r>
              <a:rPr lang="en-US" sz="2400" dirty="0"/>
              <a:t>20 square feet of opaque plastic sheeting</a:t>
            </a:r>
          </a:p>
          <a:p>
            <a:pPr marL="457200" indent="-457200">
              <a:buFont typeface="+mj-lt"/>
              <a:buAutoNum type="arabicPeriod" startAt="9"/>
            </a:pPr>
            <a:r>
              <a:rPr lang="en-US" sz="2400" dirty="0"/>
              <a:t>A can of shark repellent</a:t>
            </a:r>
          </a:p>
          <a:p>
            <a:pPr marL="457200" indent="-457200">
              <a:buFont typeface="+mj-lt"/>
              <a:buAutoNum type="arabicPeriod" startAt="9"/>
            </a:pPr>
            <a:r>
              <a:rPr lang="en-US" sz="2400" dirty="0"/>
              <a:t>One bottle of 160 proof rum</a:t>
            </a:r>
          </a:p>
          <a:p>
            <a:pPr marL="457200" indent="-457200">
              <a:buFont typeface="+mj-lt"/>
              <a:buAutoNum type="arabicPeriod" startAt="9"/>
            </a:pPr>
            <a:r>
              <a:rPr lang="en-US" sz="2400" dirty="0"/>
              <a:t>15 feet of nylon rope</a:t>
            </a:r>
          </a:p>
          <a:p>
            <a:pPr marL="457200" indent="-457200">
              <a:buFont typeface="+mj-lt"/>
              <a:buAutoNum type="arabicPeriod" startAt="9"/>
            </a:pPr>
            <a:r>
              <a:rPr lang="en-US" sz="2400" dirty="0"/>
              <a:t>2 boxes of chocolate bars</a:t>
            </a:r>
          </a:p>
          <a:p>
            <a:pPr marL="457200" indent="-457200">
              <a:buFont typeface="+mj-lt"/>
              <a:buAutoNum type="arabicPeriod" startAt="9"/>
            </a:pPr>
            <a:r>
              <a:rPr lang="en-US" sz="2400" dirty="0"/>
              <a:t>An ocean fishing kit &amp; pole</a:t>
            </a:r>
          </a:p>
          <a:p>
            <a:endParaRPr lang="en-US" sz="2000" dirty="0"/>
          </a:p>
        </p:txBody>
      </p:sp>
      <p:sp>
        <p:nvSpPr>
          <p:cNvPr id="6" name="Title 1"/>
          <p:cNvSpPr txBox="1">
            <a:spLocks/>
          </p:cNvSpPr>
          <p:nvPr/>
        </p:nvSpPr>
        <p:spPr>
          <a:xfrm>
            <a:off x="677333" y="381000"/>
            <a:ext cx="9546320" cy="187024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Time’s Up!</a:t>
            </a:r>
          </a:p>
          <a:p>
            <a:endParaRPr lang="en-US" dirty="0" smtClean="0"/>
          </a:p>
          <a:p>
            <a:r>
              <a:rPr lang="en-US" dirty="0" smtClean="0"/>
              <a:t>Each </a:t>
            </a:r>
            <a:r>
              <a:rPr lang="en-US" dirty="0" smtClean="0"/>
              <a:t>table reports out by item </a:t>
            </a:r>
            <a:r>
              <a:rPr lang="en-US" dirty="0" smtClean="0"/>
              <a:t>number. </a:t>
            </a:r>
          </a:p>
          <a:p>
            <a:r>
              <a:rPr lang="en-US" dirty="0" smtClean="0"/>
              <a:t>No further discussion!</a:t>
            </a:r>
            <a:endParaRPr lang="en-US" dirty="0"/>
          </a:p>
        </p:txBody>
      </p:sp>
    </p:spTree>
    <p:extLst>
      <p:ext uri="{BB962C8B-B14F-4D97-AF65-F5344CB8AC3E}">
        <p14:creationId xmlns:p14="http://schemas.microsoft.com/office/powerpoint/2010/main" val="2549900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8413"/>
            <a:ext cx="8596668" cy="662152"/>
          </a:xfrm>
        </p:spPr>
        <p:txBody>
          <a:bodyPr>
            <a:noAutofit/>
          </a:bodyPr>
          <a:lstStyle/>
          <a:p>
            <a:r>
              <a:rPr lang="en-US" sz="4000" dirty="0" smtClean="0"/>
              <a:t>Exercise Debrief</a:t>
            </a:r>
            <a:endParaRPr lang="en-US" sz="4000" dirty="0"/>
          </a:p>
        </p:txBody>
      </p:sp>
      <p:sp>
        <p:nvSpPr>
          <p:cNvPr id="3" name="Content Placeholder 2"/>
          <p:cNvSpPr>
            <a:spLocks noGrp="1"/>
          </p:cNvSpPr>
          <p:nvPr>
            <p:ph idx="1"/>
          </p:nvPr>
        </p:nvSpPr>
        <p:spPr>
          <a:xfrm>
            <a:off x="677333" y="1271752"/>
            <a:ext cx="9314965" cy="5250233"/>
          </a:xfrm>
        </p:spPr>
        <p:txBody>
          <a:bodyPr>
            <a:normAutofit/>
          </a:bodyPr>
          <a:lstStyle/>
          <a:p>
            <a:r>
              <a:rPr lang="en-US" sz="2800" dirty="0" smtClean="0"/>
              <a:t>Were you able to determine what style the other people in your group are?</a:t>
            </a:r>
          </a:p>
          <a:p>
            <a:r>
              <a:rPr lang="en-US" sz="2800" dirty="0" smtClean="0"/>
              <a:t>Were you able to determine how strong they are in that style and if they have a backup style?</a:t>
            </a:r>
          </a:p>
          <a:p>
            <a:r>
              <a:rPr lang="en-US" sz="2800" dirty="0" smtClean="0"/>
              <a:t>Were you able to use use the ideas in the presentation to more effectively communicate with other the other people in their group?</a:t>
            </a:r>
          </a:p>
          <a:p>
            <a:r>
              <a:rPr lang="en-US" sz="2800" dirty="0" smtClean="0"/>
              <a:t>Do you think the mix of styles in your group affected the choices your table finally decided on? How?</a:t>
            </a:r>
            <a:endParaRPr lang="en-US" sz="2800" dirty="0"/>
          </a:p>
        </p:txBody>
      </p:sp>
    </p:spTree>
    <p:extLst>
      <p:ext uri="{BB962C8B-B14F-4D97-AF65-F5344CB8AC3E}">
        <p14:creationId xmlns:p14="http://schemas.microsoft.com/office/powerpoint/2010/main" val="1451312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anyone want to see the right answers?</a:t>
            </a:r>
            <a:endParaRPr lang="en-US" dirty="0"/>
          </a:p>
        </p:txBody>
      </p:sp>
      <p:sp>
        <p:nvSpPr>
          <p:cNvPr id="4" name="Content Placeholder 3"/>
          <p:cNvSpPr>
            <a:spLocks noGrp="1"/>
          </p:cNvSpPr>
          <p:nvPr>
            <p:ph idx="1"/>
          </p:nvPr>
        </p:nvSpPr>
        <p:spPr/>
        <p:txBody>
          <a:bodyPr>
            <a:normAutofit/>
          </a:bodyPr>
          <a:lstStyle/>
          <a:p>
            <a:r>
              <a:rPr lang="en-US" sz="2800" dirty="0" smtClean="0"/>
              <a:t>The following answers are courtesy of Her Majesty’s Coast Guard (</a:t>
            </a:r>
            <a:r>
              <a:rPr lang="en-US" sz="2800" dirty="0" err="1" smtClean="0"/>
              <a:t>HMCG</a:t>
            </a:r>
            <a:r>
              <a:rPr lang="en-US" sz="2800" dirty="0" smtClean="0"/>
              <a:t>), which is the official title of the British Coast Guard.</a:t>
            </a:r>
          </a:p>
        </p:txBody>
      </p:sp>
    </p:spTree>
    <p:extLst>
      <p:ext uri="{BB962C8B-B14F-4D97-AF65-F5344CB8AC3E}">
        <p14:creationId xmlns:p14="http://schemas.microsoft.com/office/powerpoint/2010/main" val="1501383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Debrief</a:t>
            </a:r>
          </a:p>
        </p:txBody>
      </p:sp>
      <p:sp>
        <p:nvSpPr>
          <p:cNvPr id="3" name="Content Placeholder 2"/>
          <p:cNvSpPr>
            <a:spLocks noGrp="1"/>
          </p:cNvSpPr>
          <p:nvPr>
            <p:ph sz="half" idx="1"/>
          </p:nvPr>
        </p:nvSpPr>
        <p:spPr>
          <a:xfrm>
            <a:off x="677334" y="1508949"/>
            <a:ext cx="4640900" cy="3880772"/>
          </a:xfrm>
        </p:spPr>
        <p:txBody>
          <a:bodyPr>
            <a:normAutofit/>
          </a:bodyPr>
          <a:lstStyle/>
          <a:p>
            <a:pPr marL="0" indent="0">
              <a:buNone/>
            </a:pPr>
            <a:r>
              <a:rPr lang="en-US" sz="2400" u="sng" dirty="0" smtClean="0"/>
              <a:t>Best Answers</a:t>
            </a:r>
          </a:p>
          <a:p>
            <a:pPr marL="457200" indent="-457200">
              <a:buFont typeface="+mj-lt"/>
              <a:buAutoNum type="arabicPeriod"/>
            </a:pPr>
            <a:r>
              <a:rPr lang="en-US" sz="2400" dirty="0" smtClean="0"/>
              <a:t>A </a:t>
            </a:r>
            <a:r>
              <a:rPr lang="en-US" sz="2400" dirty="0"/>
              <a:t>shaving mirror</a:t>
            </a:r>
          </a:p>
          <a:p>
            <a:pPr marL="457200" indent="-457200">
              <a:buFont typeface="+mj-lt"/>
              <a:buAutoNum type="arabicPeriod"/>
            </a:pPr>
            <a:r>
              <a:rPr lang="en-US" sz="2400" dirty="0"/>
              <a:t>A 10 liter can of oil/petrol </a:t>
            </a:r>
            <a:r>
              <a:rPr lang="en-US" sz="2400" dirty="0" smtClean="0"/>
              <a:t>mixture*</a:t>
            </a:r>
            <a:endParaRPr lang="en-US" sz="2400" dirty="0"/>
          </a:p>
          <a:p>
            <a:pPr marL="457200" indent="-457200">
              <a:buFont typeface="+mj-lt"/>
              <a:buAutoNum type="arabicPeriod"/>
            </a:pPr>
            <a:r>
              <a:rPr lang="en-US" sz="2400" dirty="0" smtClean="0"/>
              <a:t>A </a:t>
            </a:r>
            <a:r>
              <a:rPr lang="en-US" sz="2400" dirty="0"/>
              <a:t>25 liter container of water</a:t>
            </a:r>
          </a:p>
          <a:p>
            <a:pPr marL="457200" indent="-457200">
              <a:buFont typeface="+mj-lt"/>
              <a:buAutoNum type="arabicPeriod"/>
            </a:pPr>
            <a:r>
              <a:rPr lang="en-US" sz="2400" dirty="0"/>
              <a:t>A case of army </a:t>
            </a:r>
            <a:r>
              <a:rPr lang="en-US" sz="2400" dirty="0" smtClean="0"/>
              <a:t>rations</a:t>
            </a:r>
          </a:p>
          <a:p>
            <a:pPr marL="457200" indent="-457200">
              <a:buFont typeface="+mj-lt"/>
              <a:buAutoNum type="arabicPeriod"/>
            </a:pPr>
            <a:r>
              <a:rPr lang="en-US" sz="2400" dirty="0"/>
              <a:t>20 square feet of opaque plastic </a:t>
            </a:r>
            <a:r>
              <a:rPr lang="en-US" sz="2400" dirty="0" smtClean="0"/>
              <a:t>sheeting</a:t>
            </a:r>
          </a:p>
          <a:p>
            <a:endParaRPr lang="en-US" sz="2000" dirty="0" smtClean="0"/>
          </a:p>
          <a:p>
            <a:pPr marL="0" indent="0">
              <a:buNone/>
            </a:pPr>
            <a:endParaRPr lang="en-US" sz="2000" dirty="0"/>
          </a:p>
        </p:txBody>
      </p:sp>
      <p:sp>
        <p:nvSpPr>
          <p:cNvPr id="5" name="Content Placeholder 4"/>
          <p:cNvSpPr>
            <a:spLocks noGrp="1"/>
          </p:cNvSpPr>
          <p:nvPr>
            <p:ph sz="half" idx="2"/>
          </p:nvPr>
        </p:nvSpPr>
        <p:spPr>
          <a:xfrm>
            <a:off x="5457831" y="1508948"/>
            <a:ext cx="4640899" cy="3880773"/>
          </a:xfrm>
        </p:spPr>
        <p:txBody>
          <a:bodyPr>
            <a:normAutofit/>
          </a:bodyPr>
          <a:lstStyle/>
          <a:p>
            <a:pPr marL="0" indent="0">
              <a:buNone/>
            </a:pPr>
            <a:r>
              <a:rPr lang="en-US" sz="2400" u="sng" dirty="0" smtClean="0"/>
              <a:t>Runner Ups</a:t>
            </a:r>
          </a:p>
          <a:p>
            <a:pPr marL="457200" indent="-457200">
              <a:buFont typeface="+mj-lt"/>
              <a:buAutoNum type="arabicPeriod" startAt="6"/>
            </a:pPr>
            <a:r>
              <a:rPr lang="en-US" sz="2400" dirty="0"/>
              <a:t>2 boxes of chocolate bars</a:t>
            </a:r>
          </a:p>
          <a:p>
            <a:pPr marL="457200" indent="-457200">
              <a:buFont typeface="+mj-lt"/>
              <a:buAutoNum type="arabicPeriod" startAt="6"/>
            </a:pPr>
            <a:r>
              <a:rPr lang="en-US" sz="2400" dirty="0"/>
              <a:t>An ocean fishing kit &amp; pole</a:t>
            </a:r>
          </a:p>
          <a:p>
            <a:pPr marL="457200" indent="-457200">
              <a:buFont typeface="+mj-lt"/>
              <a:buAutoNum type="arabicPeriod" startAt="6"/>
            </a:pPr>
            <a:r>
              <a:rPr lang="en-US" sz="2400" dirty="0" smtClean="0"/>
              <a:t>15 </a:t>
            </a:r>
            <a:r>
              <a:rPr lang="en-US" sz="2400" dirty="0"/>
              <a:t>feet of nylon rope</a:t>
            </a:r>
          </a:p>
          <a:p>
            <a:pPr marL="457200" indent="-457200">
              <a:buFont typeface="+mj-lt"/>
              <a:buAutoNum type="arabicPeriod" startAt="6"/>
            </a:pPr>
            <a:r>
              <a:rPr lang="en-US" sz="2400" dirty="0" smtClean="0"/>
              <a:t>One </a:t>
            </a:r>
            <a:r>
              <a:rPr lang="en-US" sz="2400" dirty="0"/>
              <a:t>bottle of 160 proof </a:t>
            </a:r>
            <a:r>
              <a:rPr lang="en-US" sz="2400" dirty="0" smtClean="0"/>
              <a:t>rum</a:t>
            </a:r>
          </a:p>
          <a:p>
            <a:pPr marL="457200" indent="-457200">
              <a:buFont typeface="+mj-lt"/>
              <a:buAutoNum type="arabicPeriod" startAt="6"/>
            </a:pPr>
            <a:r>
              <a:rPr lang="en-US" sz="2400" dirty="0" smtClean="0"/>
              <a:t>A can of shark repellant*</a:t>
            </a:r>
            <a:endParaRPr lang="en-US" sz="2400" dirty="0"/>
          </a:p>
          <a:p>
            <a:pPr marL="0" indent="0">
              <a:buNone/>
            </a:pPr>
            <a:endParaRPr lang="en-US" sz="2000" dirty="0" smtClean="0"/>
          </a:p>
          <a:p>
            <a:endParaRPr lang="en-US" sz="2000" dirty="0"/>
          </a:p>
          <a:p>
            <a:endParaRPr lang="en-US" sz="2000" dirty="0"/>
          </a:p>
          <a:p>
            <a:endParaRPr lang="en-US" dirty="0"/>
          </a:p>
        </p:txBody>
      </p:sp>
      <p:sp>
        <p:nvSpPr>
          <p:cNvPr id="4" name="TextBox 3"/>
          <p:cNvSpPr txBox="1"/>
          <p:nvPr/>
        </p:nvSpPr>
        <p:spPr>
          <a:xfrm>
            <a:off x="1171575" y="5704294"/>
            <a:ext cx="6877050" cy="584775"/>
          </a:xfrm>
          <a:prstGeom prst="rect">
            <a:avLst/>
          </a:prstGeom>
          <a:noFill/>
        </p:spPr>
        <p:txBody>
          <a:bodyPr wrap="square" rtlCol="0">
            <a:spAutoFit/>
          </a:bodyPr>
          <a:lstStyle/>
          <a:p>
            <a:r>
              <a:rPr lang="en-US" sz="3200" dirty="0" smtClean="0"/>
              <a:t>* </a:t>
            </a:r>
            <a:r>
              <a:rPr lang="en-US" sz="2400" dirty="0" smtClean="0"/>
              <a:t>Problematic answers</a:t>
            </a:r>
            <a:endParaRPr lang="en-US" sz="2400" dirty="0"/>
          </a:p>
        </p:txBody>
      </p:sp>
    </p:spTree>
    <p:extLst>
      <p:ext uri="{BB962C8B-B14F-4D97-AF65-F5344CB8AC3E}">
        <p14:creationId xmlns:p14="http://schemas.microsoft.com/office/powerpoint/2010/main" val="274210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1320800"/>
          </a:xfrm>
        </p:spPr>
        <p:txBody>
          <a:bodyPr/>
          <a:lstStyle/>
          <a:p>
            <a:r>
              <a:rPr lang="en-US" dirty="0" smtClean="0"/>
              <a:t>But before we get to that...</a:t>
            </a:r>
            <a:br>
              <a:rPr lang="en-US" dirty="0" smtClean="0"/>
            </a:br>
            <a:r>
              <a:rPr lang="en-US" dirty="0" smtClean="0"/>
              <a:t>Some questions...</a:t>
            </a:r>
            <a:endParaRPr lang="en-US" dirty="0"/>
          </a:p>
        </p:txBody>
      </p:sp>
      <p:sp>
        <p:nvSpPr>
          <p:cNvPr id="3" name="Content Placeholder 2"/>
          <p:cNvSpPr>
            <a:spLocks noGrp="1"/>
          </p:cNvSpPr>
          <p:nvPr>
            <p:ph idx="1"/>
          </p:nvPr>
        </p:nvSpPr>
        <p:spPr>
          <a:xfrm>
            <a:off x="677334" y="1662749"/>
            <a:ext cx="9756986" cy="4545011"/>
          </a:xfrm>
        </p:spPr>
        <p:txBody>
          <a:bodyPr>
            <a:normAutofit lnSpcReduction="10000"/>
          </a:bodyPr>
          <a:lstStyle/>
          <a:p>
            <a:r>
              <a:rPr lang="en-US" sz="2000" dirty="0" smtClean="0"/>
              <a:t>Raise your hand if you tailor your resume and/or </a:t>
            </a:r>
            <a:r>
              <a:rPr lang="en-US" sz="2000" dirty="0" smtClean="0"/>
              <a:t>your </a:t>
            </a:r>
            <a:r>
              <a:rPr lang="en-US" sz="2000" dirty="0" smtClean="0"/>
              <a:t>cover letter to the job </a:t>
            </a:r>
            <a:r>
              <a:rPr lang="en-US" sz="2000" dirty="0" smtClean="0"/>
              <a:t>descriptions of the jobs you’re </a:t>
            </a:r>
            <a:r>
              <a:rPr lang="en-US" sz="2000" dirty="0" smtClean="0"/>
              <a:t>applying </a:t>
            </a:r>
            <a:r>
              <a:rPr lang="en-US" sz="2000" dirty="0" smtClean="0"/>
              <a:t>for...</a:t>
            </a:r>
            <a:endParaRPr lang="en-US" sz="2000" dirty="0" smtClean="0"/>
          </a:p>
          <a:p>
            <a:r>
              <a:rPr lang="en-US" sz="2000" dirty="0" smtClean="0"/>
              <a:t>Keep your hand up if you tailor your answers to interview questions based on </a:t>
            </a:r>
            <a:r>
              <a:rPr lang="en-US" sz="2000" dirty="0" smtClean="0"/>
              <a:t>interviewers’ </a:t>
            </a:r>
            <a:r>
              <a:rPr lang="en-US" sz="2000" dirty="0" smtClean="0"/>
              <a:t>facial expressions and body </a:t>
            </a:r>
            <a:r>
              <a:rPr lang="en-US" sz="2000" dirty="0" smtClean="0"/>
              <a:t>language...</a:t>
            </a:r>
            <a:endParaRPr lang="en-US" sz="2000" dirty="0" smtClean="0"/>
          </a:p>
          <a:p>
            <a:r>
              <a:rPr lang="en-US" sz="2000" dirty="0" smtClean="0"/>
              <a:t>Now, keep your hand up if you </a:t>
            </a:r>
            <a:r>
              <a:rPr lang="en-US" sz="2000" dirty="0" smtClean="0"/>
              <a:t>think </a:t>
            </a:r>
            <a:r>
              <a:rPr lang="en-US" sz="2000" dirty="0" smtClean="0"/>
              <a:t>those two techniques are 100% accurate and infallible guides to </a:t>
            </a:r>
            <a:r>
              <a:rPr lang="en-US" sz="2000" dirty="0" smtClean="0"/>
              <a:t>the decision making behavior of people hiring...</a:t>
            </a:r>
          </a:p>
          <a:p>
            <a:r>
              <a:rPr lang="en-US" sz="2000" dirty="0" smtClean="0"/>
              <a:t>If they are not infallible, why do you do those things?</a:t>
            </a:r>
            <a:endParaRPr lang="en-US" sz="2000" dirty="0" smtClean="0"/>
          </a:p>
          <a:p>
            <a:r>
              <a:rPr lang="en-US" sz="2000" dirty="0" smtClean="0"/>
              <a:t>It’s </a:t>
            </a:r>
            <a:r>
              <a:rPr lang="en-US" sz="2000" dirty="0" smtClean="0"/>
              <a:t>the same for what I am about to tell you. These techniques are </a:t>
            </a:r>
            <a:r>
              <a:rPr lang="en-US" sz="2000" u="sng" dirty="0" smtClean="0"/>
              <a:t>not</a:t>
            </a:r>
            <a:r>
              <a:rPr lang="en-US" sz="2000" dirty="0" smtClean="0"/>
              <a:t> 100% accurate. </a:t>
            </a:r>
            <a:r>
              <a:rPr lang="en-US" sz="2000" u="sng" dirty="0" smtClean="0"/>
              <a:t>There are no infallible guides to human thought and behavior!</a:t>
            </a:r>
          </a:p>
          <a:p>
            <a:r>
              <a:rPr lang="en-US" sz="2000" dirty="0" smtClean="0"/>
              <a:t>What follows are techniques for getting </a:t>
            </a:r>
            <a:r>
              <a:rPr lang="en-US" sz="2000" u="sng" dirty="0" smtClean="0"/>
              <a:t>clues</a:t>
            </a:r>
            <a:r>
              <a:rPr lang="en-US" sz="2000" dirty="0" smtClean="0"/>
              <a:t> to how your networking targets and interviewers are looking for and how they will react to the way you talk to them. But just like your interpretation of job descriptions and body language, </a:t>
            </a:r>
            <a:r>
              <a:rPr lang="en-US" sz="2000" u="sng" dirty="0" smtClean="0"/>
              <a:t>they are just clues</a:t>
            </a:r>
            <a:r>
              <a:rPr lang="en-US" sz="2000" dirty="0" smtClean="0"/>
              <a:t>. </a:t>
            </a:r>
          </a:p>
          <a:p>
            <a:endParaRPr lang="en-US" dirty="0"/>
          </a:p>
        </p:txBody>
      </p:sp>
    </p:spTree>
    <p:extLst>
      <p:ext uri="{BB962C8B-B14F-4D97-AF65-F5344CB8AC3E}">
        <p14:creationId xmlns:p14="http://schemas.microsoft.com/office/powerpoint/2010/main" val="20727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17" t="14166" r="7572" b="14306"/>
          <a:stretch/>
        </p:blipFill>
        <p:spPr>
          <a:xfrm>
            <a:off x="348367" y="40840"/>
            <a:ext cx="5870803" cy="6902885"/>
          </a:xfrm>
          <a:prstGeom prst="rect">
            <a:avLst/>
          </a:prstGeom>
        </p:spPr>
      </p:pic>
      <p:sp>
        <p:nvSpPr>
          <p:cNvPr id="6" name="TextBox 5"/>
          <p:cNvSpPr txBox="1"/>
          <p:nvPr/>
        </p:nvSpPr>
        <p:spPr>
          <a:xfrm>
            <a:off x="6219170" y="962650"/>
            <a:ext cx="5810905" cy="4832092"/>
          </a:xfrm>
          <a:prstGeom prst="rect">
            <a:avLst/>
          </a:prstGeom>
          <a:solidFill>
            <a:schemeClr val="bg1"/>
          </a:solidFill>
          <a:ln>
            <a:solidFill>
              <a:schemeClr val="tx1"/>
            </a:solidFill>
          </a:ln>
        </p:spPr>
        <p:txBody>
          <a:bodyPr wrap="square" rtlCol="0">
            <a:spAutoFit/>
          </a:bodyPr>
          <a:lstStyle/>
          <a:p>
            <a:r>
              <a:rPr lang="en-US" sz="2800" dirty="0" smtClean="0"/>
              <a:t>Remember: </a:t>
            </a:r>
          </a:p>
          <a:p>
            <a:pPr marL="233363" indent="-233363">
              <a:buFont typeface="Arial" panose="020B0604020202020204" pitchFamily="34" charset="0"/>
              <a:buChar char="•"/>
            </a:pPr>
            <a:r>
              <a:rPr lang="en-US" sz="2800" dirty="0" smtClean="0"/>
              <a:t>These are </a:t>
            </a:r>
            <a:r>
              <a:rPr lang="en-US" sz="2800" u="sng" dirty="0" smtClean="0"/>
              <a:t>stereotypes</a:t>
            </a:r>
            <a:r>
              <a:rPr lang="en-US" sz="2800" dirty="0" smtClean="0"/>
              <a:t>!</a:t>
            </a:r>
          </a:p>
          <a:p>
            <a:pPr marL="233363" indent="-233363">
              <a:buFont typeface="Arial" panose="020B0604020202020204" pitchFamily="34" charset="0"/>
              <a:buChar char="•"/>
            </a:pPr>
            <a:r>
              <a:rPr lang="en-US" sz="2800" u="sng" dirty="0" smtClean="0"/>
              <a:t>They don’t define people.</a:t>
            </a:r>
          </a:p>
          <a:p>
            <a:pPr marL="231775" indent="-231775">
              <a:buFont typeface="Arial" panose="020B0604020202020204" pitchFamily="34" charset="0"/>
              <a:buChar char="•"/>
            </a:pPr>
            <a:r>
              <a:rPr lang="en-US" sz="2800" dirty="0" smtClean="0"/>
              <a:t>The goal is to </a:t>
            </a:r>
            <a:r>
              <a:rPr lang="en-US" sz="2800" u="sng" dirty="0" smtClean="0"/>
              <a:t>increase your chances</a:t>
            </a:r>
            <a:r>
              <a:rPr lang="en-US" sz="2800" dirty="0" smtClean="0"/>
              <a:t> of having conversations that </a:t>
            </a:r>
            <a:r>
              <a:rPr lang="en-US" sz="2800" u="sng" dirty="0" smtClean="0"/>
              <a:t>connect</a:t>
            </a:r>
            <a:r>
              <a:rPr lang="en-US" sz="2800" dirty="0" smtClean="0"/>
              <a:t>.</a:t>
            </a:r>
          </a:p>
          <a:p>
            <a:pPr marL="231775" indent="-231775">
              <a:buFont typeface="Arial" panose="020B0604020202020204" pitchFamily="34" charset="0"/>
              <a:buChar char="•"/>
            </a:pPr>
            <a:r>
              <a:rPr lang="en-US" sz="2800" dirty="0" smtClean="0"/>
              <a:t>It is not a formula for perfect communication.</a:t>
            </a:r>
          </a:p>
          <a:p>
            <a:pPr marL="231775" indent="-231775">
              <a:buFont typeface="Arial" panose="020B0604020202020204" pitchFamily="34" charset="0"/>
              <a:buChar char="•"/>
            </a:pPr>
            <a:r>
              <a:rPr lang="en-US" sz="2800" dirty="0" smtClean="0"/>
              <a:t>This doesn’t always lead to correct assumptions about people. But most often, i</a:t>
            </a:r>
            <a:r>
              <a:rPr lang="en-US" sz="2800" dirty="0" smtClean="0"/>
              <a:t>t does.</a:t>
            </a:r>
            <a:endParaRPr lang="en-US" sz="2800" dirty="0"/>
          </a:p>
        </p:txBody>
      </p:sp>
    </p:spTree>
    <p:extLst>
      <p:ext uri="{BB962C8B-B14F-4D97-AF65-F5344CB8AC3E}">
        <p14:creationId xmlns:p14="http://schemas.microsoft.com/office/powerpoint/2010/main" val="383871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779"/>
            <a:ext cx="8596668" cy="666750"/>
          </a:xfrm>
        </p:spPr>
        <p:txBody>
          <a:bodyPr>
            <a:normAutofit fontScale="90000"/>
          </a:bodyPr>
          <a:lstStyle/>
          <a:p>
            <a:r>
              <a:rPr lang="en-US" dirty="0" smtClean="0"/>
              <a:t>Four square assessments</a:t>
            </a:r>
            <a:r>
              <a:rPr lang="en-US" dirty="0"/>
              <a:t/>
            </a:r>
            <a:br>
              <a:rPr lang="en-US" dirty="0"/>
            </a:br>
            <a:endParaRPr lang="en-US" dirty="0"/>
          </a:p>
        </p:txBody>
      </p:sp>
      <p:sp>
        <p:nvSpPr>
          <p:cNvPr id="3" name="Content Placeholder 2"/>
          <p:cNvSpPr>
            <a:spLocks noGrp="1"/>
          </p:cNvSpPr>
          <p:nvPr>
            <p:ph idx="1"/>
          </p:nvPr>
        </p:nvSpPr>
        <p:spPr>
          <a:xfrm>
            <a:off x="677334" y="950529"/>
            <a:ext cx="10193866" cy="5775391"/>
          </a:xfrm>
          <a:solidFill>
            <a:schemeClr val="bg1"/>
          </a:solidFill>
        </p:spPr>
        <p:txBody>
          <a:bodyPr>
            <a:noAutofit/>
          </a:bodyPr>
          <a:lstStyle/>
          <a:p>
            <a:r>
              <a:rPr lang="en-US" sz="2400" dirty="0" smtClean="0"/>
              <a:t>There are many kinds of “four square” communications/personality assessments, including:</a:t>
            </a:r>
          </a:p>
          <a:p>
            <a:pPr lvl="1"/>
            <a:r>
              <a:rPr lang="en-US" sz="1800" dirty="0"/>
              <a:t>“BEST”</a:t>
            </a:r>
          </a:p>
          <a:p>
            <a:pPr lvl="1"/>
            <a:r>
              <a:rPr lang="en-US" sz="1800" dirty="0" smtClean="0"/>
              <a:t>“</a:t>
            </a:r>
            <a:r>
              <a:rPr lang="en-US" sz="1800" dirty="0" err="1" smtClean="0"/>
              <a:t>DiSC</a:t>
            </a:r>
            <a:r>
              <a:rPr lang="en-US" sz="1800" dirty="0" smtClean="0"/>
              <a:t>” (There are multiple variations of </a:t>
            </a:r>
            <a:r>
              <a:rPr lang="en-US" sz="1800" dirty="0" err="1" smtClean="0"/>
              <a:t>DiSC</a:t>
            </a:r>
            <a:r>
              <a:rPr lang="en-US" sz="1800" dirty="0" smtClean="0"/>
              <a:t>)</a:t>
            </a:r>
          </a:p>
          <a:p>
            <a:pPr lvl="1"/>
            <a:r>
              <a:rPr lang="en-US" sz="1800" dirty="0" smtClean="0"/>
              <a:t>“Personality Test”</a:t>
            </a:r>
          </a:p>
          <a:p>
            <a:pPr lvl="1"/>
            <a:r>
              <a:rPr lang="en-US" sz="1800" dirty="0" smtClean="0"/>
              <a:t>“Communication Styles”</a:t>
            </a:r>
          </a:p>
          <a:p>
            <a:pPr lvl="1"/>
            <a:r>
              <a:rPr lang="en-US" sz="1800" dirty="0" smtClean="0"/>
              <a:t>“The Color Code” </a:t>
            </a:r>
          </a:p>
          <a:p>
            <a:pPr lvl="1"/>
            <a:r>
              <a:rPr lang="en-US" sz="1800" dirty="0" smtClean="0"/>
              <a:t>Many more...</a:t>
            </a:r>
          </a:p>
          <a:p>
            <a:r>
              <a:rPr lang="en-US" sz="2400" dirty="0" smtClean="0"/>
              <a:t>It’s important to know what </a:t>
            </a:r>
            <a:r>
              <a:rPr lang="en-US" sz="2400" dirty="0" smtClean="0"/>
              <a:t>they’re really </a:t>
            </a:r>
            <a:r>
              <a:rPr lang="en-US" sz="2400" dirty="0" smtClean="0"/>
              <a:t>telling you.</a:t>
            </a:r>
          </a:p>
          <a:p>
            <a:r>
              <a:rPr lang="en-US" sz="2400" dirty="0" smtClean="0"/>
              <a:t>We all have the BEST assessment in front of us, so we will use that as a model.</a:t>
            </a:r>
          </a:p>
          <a:p>
            <a:r>
              <a:rPr lang="en-US" sz="2400" dirty="0"/>
              <a:t>They all pretend to be different and </a:t>
            </a:r>
            <a:r>
              <a:rPr lang="en-US" sz="2400" dirty="0" smtClean="0"/>
              <a:t>they use </a:t>
            </a:r>
            <a:r>
              <a:rPr lang="en-US" sz="2400" dirty="0"/>
              <a:t>different terminology, because someone is making money from each of them. </a:t>
            </a:r>
          </a:p>
          <a:p>
            <a:endParaRPr lang="en-US" sz="2400" dirty="0"/>
          </a:p>
        </p:txBody>
      </p:sp>
    </p:spTree>
    <p:extLst>
      <p:ext uri="{BB962C8B-B14F-4D97-AF65-F5344CB8AC3E}">
        <p14:creationId xmlns:p14="http://schemas.microsoft.com/office/powerpoint/2010/main" val="25226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903335" y="2890747"/>
            <a:ext cx="2295821" cy="1200329"/>
          </a:xfrm>
          <a:prstGeom prst="rect">
            <a:avLst/>
          </a:prstGeom>
          <a:solidFill>
            <a:schemeClr val="bg1"/>
          </a:solidFill>
        </p:spPr>
        <p:txBody>
          <a:bodyPr wrap="none" rtlCol="0">
            <a:spAutoFit/>
          </a:bodyPr>
          <a:lstStyle/>
          <a:p>
            <a:r>
              <a:rPr lang="en-US" sz="7200" b="1" dirty="0" smtClean="0"/>
              <a:t>BEST</a:t>
            </a:r>
            <a:endParaRPr lang="en-US" sz="7200" b="1" dirty="0"/>
          </a:p>
        </p:txBody>
      </p:sp>
    </p:spTree>
    <p:extLst>
      <p:ext uri="{BB962C8B-B14F-4D97-AF65-F5344CB8AC3E}">
        <p14:creationId xmlns:p14="http://schemas.microsoft.com/office/powerpoint/2010/main" val="104379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7108704"/>
              </p:ext>
            </p:extLst>
          </p:nvPr>
        </p:nvGraphicFramePr>
        <p:xfrm>
          <a:off x="873759" y="266700"/>
          <a:ext cx="7701282" cy="6448424"/>
        </p:xfrm>
        <a:graphic>
          <a:graphicData uri="http://schemas.openxmlformats.org/drawingml/2006/table">
            <a:tbl>
              <a:tblPr firstRow="1" bandRow="1">
                <a:tableStyleId>{5C22544A-7EE6-4342-B048-85BDC9FD1C3A}</a:tableStyleId>
              </a:tblPr>
              <a:tblGrid>
                <a:gridCol w="3850641"/>
                <a:gridCol w="3850641"/>
              </a:tblGrid>
              <a:tr h="3224212">
                <a:tc>
                  <a:txBody>
                    <a:bodyPr/>
                    <a:lstStyle/>
                    <a:p>
                      <a:pPr algn="l"/>
                      <a:r>
                        <a:rPr lang="en-US" sz="2400" b="1" dirty="0" smtClean="0"/>
                        <a:t>“BOLD” =</a:t>
                      </a:r>
                    </a:p>
                    <a:p>
                      <a:pPr marL="342900" indent="-342900" algn="l">
                        <a:buFont typeface="Arial" panose="020B0604020202020204" pitchFamily="34" charset="0"/>
                        <a:buChar char="•"/>
                      </a:pPr>
                      <a:r>
                        <a:rPr lang="en-US" sz="2400" b="1" dirty="0" smtClean="0"/>
                        <a:t>“Driver”</a:t>
                      </a:r>
                    </a:p>
                    <a:p>
                      <a:pPr marL="342900" indent="-342900" algn="l">
                        <a:buFont typeface="Arial" panose="020B0604020202020204" pitchFamily="34" charset="0"/>
                        <a:buChar char="•"/>
                      </a:pPr>
                      <a:r>
                        <a:rPr lang="en-US" sz="2400" b="1" dirty="0" smtClean="0"/>
                        <a:t>“Dominance”</a:t>
                      </a:r>
                    </a:p>
                    <a:p>
                      <a:pPr marL="342900" indent="-342900" algn="l">
                        <a:buFont typeface="Arial" panose="020B0604020202020204" pitchFamily="34" charset="0"/>
                        <a:buChar char="•"/>
                      </a:pPr>
                      <a:r>
                        <a:rPr lang="en-US" sz="2400" b="1" dirty="0" smtClean="0"/>
                        <a:t>“Functional”</a:t>
                      </a:r>
                    </a:p>
                    <a:p>
                      <a:pPr marL="342900" indent="-342900" algn="l">
                        <a:buFont typeface="Arial" panose="020B0604020202020204" pitchFamily="34" charset="0"/>
                        <a:buChar char="•"/>
                      </a:pPr>
                      <a:r>
                        <a:rPr lang="en-US" sz="2400" b="1" dirty="0" smtClean="0"/>
                        <a:t>“Action </a:t>
                      </a:r>
                      <a:r>
                        <a:rPr lang="en-US" sz="2400" b="1" baseline="0" dirty="0" err="1" smtClean="0"/>
                        <a:t>ortiented</a:t>
                      </a:r>
                      <a:r>
                        <a:rPr lang="en-US" sz="2400" b="1" baseline="0" dirty="0" smtClean="0"/>
                        <a:t>”</a:t>
                      </a:r>
                    </a:p>
                    <a:p>
                      <a:pPr marL="342900" indent="-342900" algn="l">
                        <a:buFont typeface="Arial" panose="020B0604020202020204" pitchFamily="34" charset="0"/>
                        <a:buChar char="•"/>
                      </a:pPr>
                      <a:r>
                        <a:rPr lang="en-US" sz="2400" b="1" baseline="0" dirty="0" smtClean="0"/>
                        <a:t>“Activist”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2400" i="1" dirty="0" smtClean="0">
                          <a:latin typeface="Comic Sans MS" panose="030F0702030302020204" pitchFamily="66" charset="0"/>
                        </a:rPr>
                        <a:t>“Sympathetic” =</a:t>
                      </a:r>
                    </a:p>
                    <a:p>
                      <a:pPr marL="342900" indent="-342900" algn="l">
                        <a:buFont typeface="Arial" panose="020B0604020202020204" pitchFamily="34" charset="0"/>
                        <a:buChar char="•"/>
                      </a:pPr>
                      <a:r>
                        <a:rPr lang="en-US" sz="2400" i="1" dirty="0" smtClean="0">
                          <a:latin typeface="Comic Sans MS" panose="030F0702030302020204" pitchFamily="66" charset="0"/>
                        </a:rPr>
                        <a:t>“Personal” </a:t>
                      </a:r>
                    </a:p>
                    <a:p>
                      <a:pPr marL="342900" indent="-342900" algn="l">
                        <a:buFont typeface="Arial" panose="020B0604020202020204" pitchFamily="34" charset="0"/>
                        <a:buChar char="•"/>
                      </a:pPr>
                      <a:r>
                        <a:rPr lang="en-US" sz="2400" i="1" dirty="0" smtClean="0">
                          <a:latin typeface="Comic Sans MS" panose="030F0702030302020204" pitchFamily="66" charset="0"/>
                        </a:rPr>
                        <a:t>“Amiable”</a:t>
                      </a:r>
                    </a:p>
                    <a:p>
                      <a:pPr marL="342900" indent="-342900" algn="l">
                        <a:buFont typeface="Arial" panose="020B0604020202020204" pitchFamily="34" charset="0"/>
                        <a:buChar char="•"/>
                      </a:pPr>
                      <a:r>
                        <a:rPr lang="en-US" sz="2400" i="1" dirty="0" smtClean="0">
                          <a:latin typeface="Comic Sans MS" panose="030F0702030302020204" pitchFamily="66" charset="0"/>
                        </a:rPr>
                        <a:t>“People</a:t>
                      </a:r>
                      <a:r>
                        <a:rPr lang="en-US" sz="2400" i="1" baseline="0" dirty="0" smtClean="0">
                          <a:latin typeface="Comic Sans MS" panose="030F0702030302020204" pitchFamily="66" charset="0"/>
                        </a:rPr>
                        <a:t> oriented”</a:t>
                      </a:r>
                    </a:p>
                    <a:p>
                      <a:pPr marL="342900" indent="-342900" algn="l">
                        <a:buFont typeface="Arial" panose="020B0604020202020204" pitchFamily="34" charset="0"/>
                        <a:buChar char="•"/>
                      </a:pPr>
                      <a:r>
                        <a:rPr lang="en-US" sz="2400" i="1" baseline="0" dirty="0" smtClean="0">
                          <a:latin typeface="Comic Sans MS" panose="030F0702030302020204" pitchFamily="66" charset="0"/>
                        </a:rPr>
                        <a:t>“Supportive”</a:t>
                      </a:r>
                    </a:p>
                    <a:p>
                      <a:pPr marL="342900" indent="-342900" algn="l">
                        <a:buFont typeface="Arial" panose="020B0604020202020204" pitchFamily="34" charset="0"/>
                        <a:buChar char="•"/>
                      </a:pPr>
                      <a:r>
                        <a:rPr lang="en-US" sz="2400" i="1" baseline="0" dirty="0" smtClean="0">
                          <a:latin typeface="Comic Sans MS" panose="030F0702030302020204" pitchFamily="66" charset="0"/>
                        </a:rPr>
                        <a:t>“Reflector”</a:t>
                      </a:r>
                    </a:p>
                    <a:p>
                      <a:pPr marL="342900" indent="-342900" algn="l">
                        <a:buFont typeface="Arial" panose="020B0604020202020204" pitchFamily="34" charset="0"/>
                        <a:buChar char="•"/>
                      </a:pPr>
                      <a:r>
                        <a:rPr lang="en-US" sz="2400" i="1" baseline="0" dirty="0" smtClean="0">
                          <a:latin typeface="Comic Sans MS" panose="030F0702030302020204" pitchFamily="66" charset="0"/>
                        </a:rPr>
                        <a:t>“Steadiness”</a:t>
                      </a:r>
                      <a:endParaRPr lang="en-US" sz="24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l"/>
                      <a:r>
                        <a:rPr lang="en-US" sz="2400" dirty="0" smtClean="0">
                          <a:solidFill>
                            <a:srgbClr val="FF0000"/>
                          </a:solidFill>
                          <a:latin typeface="Comic Sans MS" panose="030F0702030302020204" pitchFamily="66" charset="0"/>
                        </a:rPr>
                        <a:t>“Expressive” = </a:t>
                      </a:r>
                    </a:p>
                    <a:p>
                      <a:pPr marL="342900" indent="-342900" algn="l">
                        <a:buFont typeface="Arial" panose="020B0604020202020204" pitchFamily="34" charset="0"/>
                        <a:buChar char="•"/>
                      </a:pPr>
                      <a:r>
                        <a:rPr lang="en-US" sz="2400" dirty="0" smtClean="0">
                          <a:solidFill>
                            <a:srgbClr val="FF0000"/>
                          </a:solidFill>
                          <a:latin typeface="Comic Sans MS" panose="030F0702030302020204" pitchFamily="66" charset="0"/>
                        </a:rPr>
                        <a:t>“Intuitive”</a:t>
                      </a:r>
                    </a:p>
                    <a:p>
                      <a:pPr marL="342900" indent="-342900" algn="l">
                        <a:buFont typeface="Arial" panose="020B0604020202020204" pitchFamily="34" charset="0"/>
                        <a:buChar char="•"/>
                      </a:pPr>
                      <a:r>
                        <a:rPr lang="en-US" sz="2400" dirty="0" smtClean="0">
                          <a:solidFill>
                            <a:srgbClr val="FF0000"/>
                          </a:solidFill>
                          <a:latin typeface="Comic Sans MS" panose="030F0702030302020204" pitchFamily="66" charset="0"/>
                        </a:rPr>
                        <a:t>“Idea oriented”</a:t>
                      </a:r>
                    </a:p>
                    <a:p>
                      <a:pPr marL="342900" indent="-342900" algn="l">
                        <a:buFont typeface="Arial" panose="020B0604020202020204" pitchFamily="34" charset="0"/>
                        <a:buChar char="•"/>
                      </a:pPr>
                      <a:r>
                        <a:rPr lang="en-US" sz="2400" dirty="0" smtClean="0">
                          <a:solidFill>
                            <a:srgbClr val="FF0000"/>
                          </a:solidFill>
                          <a:latin typeface="Comic Sans MS" panose="030F0702030302020204" pitchFamily="66" charset="0"/>
                        </a:rPr>
                        <a:t>“Influence”</a:t>
                      </a:r>
                    </a:p>
                    <a:p>
                      <a:pPr marL="342900" indent="-342900" algn="l">
                        <a:buFont typeface="Arial" panose="020B0604020202020204" pitchFamily="34" charset="0"/>
                        <a:buChar char="•"/>
                      </a:pPr>
                      <a:r>
                        <a:rPr lang="en-US" sz="2400" dirty="0" smtClean="0">
                          <a:solidFill>
                            <a:srgbClr val="FF0000"/>
                          </a:solidFill>
                          <a:latin typeface="Comic Sans MS" panose="030F0702030302020204" pitchFamily="66" charset="0"/>
                        </a:rPr>
                        <a:t>“Inspiring”</a:t>
                      </a:r>
                    </a:p>
                    <a:p>
                      <a:pPr marL="342900" indent="-342900" algn="l">
                        <a:buFont typeface="Arial" panose="020B0604020202020204" pitchFamily="34" charset="0"/>
                        <a:buChar char="•"/>
                      </a:pPr>
                      <a:r>
                        <a:rPr lang="en-US" sz="2400" dirty="0" smtClean="0">
                          <a:solidFill>
                            <a:srgbClr val="FF0000"/>
                          </a:solidFill>
                          <a:latin typeface="Comic Sans MS" panose="030F0702030302020204" pitchFamily="66" charset="0"/>
                        </a:rPr>
                        <a:t>”Theorist”</a:t>
                      </a:r>
                      <a:endParaRPr lang="en-US" sz="2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8000"/>
                        <a:extLst>
                          <a:ext uri="{28A0092B-C50C-407E-A947-70E740481C1C}">
                            <a14:useLocalDpi xmlns:a14="http://schemas.microsoft.com/office/drawing/2010/main" val="0"/>
                          </a:ext>
                        </a:extLst>
                      </a:blip>
                      <a:srcRect/>
                      <a:stretch>
                        <a:fillRect/>
                      </a:stretch>
                    </a:blipFill>
                  </a:tcPr>
                </a:tc>
                <a:tc>
                  <a:txBody>
                    <a:bodyPr/>
                    <a:lstStyle/>
                    <a:p>
                      <a:pPr algn="l"/>
                      <a:r>
                        <a:rPr lang="en-US" sz="2000" b="1" dirty="0" smtClean="0">
                          <a:latin typeface="OCR A Extended" panose="02010509020102010303" pitchFamily="50" charset="0"/>
                        </a:rPr>
                        <a:t>“</a:t>
                      </a:r>
                      <a:r>
                        <a:rPr lang="en-US" sz="2400" b="1" dirty="0" smtClean="0">
                          <a:latin typeface="OCR A Extended" panose="02010509020102010303" pitchFamily="50" charset="0"/>
                        </a:rPr>
                        <a:t>Technical” =</a:t>
                      </a:r>
                    </a:p>
                    <a:p>
                      <a:pPr marL="342900" indent="-342900" algn="l">
                        <a:buFont typeface="Arial" panose="020B0604020202020204" pitchFamily="34" charset="0"/>
                        <a:buChar char="•"/>
                      </a:pPr>
                      <a:r>
                        <a:rPr lang="en-US" sz="2400" b="1" dirty="0" smtClean="0">
                          <a:latin typeface="OCR A Extended" panose="02010509020102010303" pitchFamily="50" charset="0"/>
                        </a:rPr>
                        <a:t>“Analytical”</a:t>
                      </a:r>
                    </a:p>
                    <a:p>
                      <a:pPr marL="342900" indent="-342900" algn="l">
                        <a:buFont typeface="Arial" panose="020B0604020202020204" pitchFamily="34" charset="0"/>
                        <a:buChar char="•"/>
                      </a:pPr>
                      <a:r>
                        <a:rPr lang="en-US" sz="2400" b="1" dirty="0" smtClean="0">
                          <a:latin typeface="OCR A Extended" panose="02010509020102010303" pitchFamily="50" charset="0"/>
                        </a:rPr>
                        <a:t>“Process</a:t>
                      </a:r>
                      <a:r>
                        <a:rPr lang="en-US" sz="2400" b="1" baseline="0" dirty="0" smtClean="0">
                          <a:latin typeface="OCR A Extended" panose="02010509020102010303" pitchFamily="50" charset="0"/>
                        </a:rPr>
                        <a:t> oriented”</a:t>
                      </a:r>
                    </a:p>
                    <a:p>
                      <a:pPr marL="342900" indent="-342900" algn="l">
                        <a:buFont typeface="Arial" panose="020B0604020202020204" pitchFamily="34" charset="0"/>
                        <a:buChar char="•"/>
                      </a:pPr>
                      <a:r>
                        <a:rPr lang="en-US" sz="2400" b="1" baseline="0" dirty="0" smtClean="0">
                          <a:latin typeface="OCR A Extended" panose="02010509020102010303" pitchFamily="50" charset="0"/>
                        </a:rPr>
                        <a:t>“Conscientiousness”</a:t>
                      </a:r>
                    </a:p>
                    <a:p>
                      <a:pPr marL="342900" indent="-342900" algn="l">
                        <a:buFont typeface="Arial" panose="020B0604020202020204" pitchFamily="34" charset="0"/>
                        <a:buChar char="•"/>
                      </a:pPr>
                      <a:r>
                        <a:rPr lang="en-US" sz="2400" b="1" baseline="0" dirty="0" smtClean="0">
                          <a:latin typeface="OCR A Extended" panose="02010509020102010303" pitchFamily="50" charset="0"/>
                        </a:rPr>
                        <a:t>“Pragmatist”</a:t>
                      </a:r>
                      <a:endParaRPr lang="en-US" sz="2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575040" y="985520"/>
            <a:ext cx="3616960" cy="4524315"/>
          </a:xfrm>
          <a:prstGeom prst="rect">
            <a:avLst/>
          </a:prstGeom>
          <a:solidFill>
            <a:schemeClr val="bg1"/>
          </a:solidFill>
          <a:ln>
            <a:solidFill>
              <a:schemeClr val="tx1"/>
            </a:solidFill>
          </a:ln>
        </p:spPr>
        <p:txBody>
          <a:bodyPr wrap="square" rtlCol="0">
            <a:spAutoFit/>
          </a:bodyPr>
          <a:lstStyle/>
          <a:p>
            <a:r>
              <a:rPr lang="en-US" sz="2400" dirty="0" smtClean="0"/>
              <a:t>Some of the style names from competing assessments:</a:t>
            </a:r>
          </a:p>
          <a:p>
            <a:pPr marL="457200" indent="-457200">
              <a:buFont typeface="Arial" panose="020B0604020202020204" pitchFamily="34" charset="0"/>
              <a:buChar char="•"/>
            </a:pPr>
            <a:r>
              <a:rPr lang="en-US" sz="2400" dirty="0" smtClean="0"/>
              <a:t>Their relative positions on different 4-squares may be different.</a:t>
            </a:r>
          </a:p>
          <a:p>
            <a:pPr marL="457200" indent="-457200">
              <a:buFont typeface="Arial" panose="020B0604020202020204" pitchFamily="34" charset="0"/>
              <a:buChar char="•"/>
            </a:pPr>
            <a:r>
              <a:rPr lang="en-US" sz="2400" u="sng" dirty="0" smtClean="0"/>
              <a:t>Don’t get caught up in the words!</a:t>
            </a:r>
          </a:p>
          <a:p>
            <a:pPr marL="457200" indent="-457200">
              <a:buFont typeface="Arial" panose="020B0604020202020204" pitchFamily="34" charset="0"/>
              <a:buChar char="•"/>
            </a:pPr>
            <a:r>
              <a:rPr lang="en-US" sz="2400" dirty="0" smtClean="0"/>
              <a:t>They do </a:t>
            </a:r>
            <a:r>
              <a:rPr lang="en-US" sz="2400" u="sng" dirty="0" smtClean="0"/>
              <a:t>not</a:t>
            </a:r>
            <a:r>
              <a:rPr lang="en-US" sz="2400" dirty="0" smtClean="0"/>
              <a:t> correspond to </a:t>
            </a:r>
            <a:r>
              <a:rPr lang="en-US" sz="2400" dirty="0" smtClean="0"/>
              <a:t>gender or job </a:t>
            </a:r>
            <a:r>
              <a:rPr lang="en-US" sz="2400" dirty="0" smtClean="0"/>
              <a:t>titles.</a:t>
            </a:r>
            <a:endParaRPr lang="en-US" sz="2400" dirty="0"/>
          </a:p>
        </p:txBody>
      </p:sp>
    </p:spTree>
    <p:extLst>
      <p:ext uri="{BB962C8B-B14F-4D97-AF65-F5344CB8AC3E}">
        <p14:creationId xmlns:p14="http://schemas.microsoft.com/office/powerpoint/2010/main" val="348319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5175" y="266700"/>
          <a:ext cx="8128000" cy="6448424"/>
        </p:xfrm>
        <a:graphic>
          <a:graphicData uri="http://schemas.openxmlformats.org/drawingml/2006/table">
            <a:tbl>
              <a:tblPr firstRow="1" bandRow="1">
                <a:tableStyleId>{5C22544A-7EE6-4342-B048-85BDC9FD1C3A}</a:tableStyleId>
              </a:tblPr>
              <a:tblGrid>
                <a:gridCol w="4064000"/>
                <a:gridCol w="4064000"/>
              </a:tblGrid>
              <a:tr h="3224212">
                <a:tc>
                  <a:txBody>
                    <a:bodyPr/>
                    <a:lstStyle/>
                    <a:p>
                      <a:pPr algn="ctr"/>
                      <a:endParaRPr lang="en-US" sz="8000" b="1" dirty="0" smtClean="0"/>
                    </a:p>
                    <a:p>
                      <a:pPr algn="ctr"/>
                      <a:r>
                        <a:rPr lang="en-US" sz="8000" b="1" dirty="0" smtClean="0"/>
                        <a:t>BOLD</a:t>
                      </a:r>
                      <a:endParaRPr lang="en-US" sz="8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600" i="1" dirty="0" smtClean="0">
                          <a:latin typeface="Comic Sans MS" panose="030F0702030302020204" pitchFamily="66" charset="0"/>
                        </a:rPr>
                        <a:t>Sympathetic</a:t>
                      </a:r>
                      <a:endParaRPr lang="en-US" sz="360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4212">
                <a:tc>
                  <a:txBody>
                    <a:bodyPr/>
                    <a:lstStyle/>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r>
                        <a:rPr lang="en-US" sz="4800" dirty="0" smtClean="0">
                          <a:solidFill>
                            <a:srgbClr val="FF0000"/>
                          </a:solidFill>
                          <a:latin typeface="Comic Sans MS" panose="030F0702030302020204" pitchFamily="66" charset="0"/>
                        </a:rPr>
                        <a:t>Expressive!</a:t>
                      </a:r>
                      <a:endParaRPr lang="en-US" sz="48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30000"/>
                        <a:extLst>
                          <a:ext uri="{28A0092B-C50C-407E-A947-70E740481C1C}">
                            <a14:useLocalDpi xmlns:a14="http://schemas.microsoft.com/office/drawing/2010/main" val="0"/>
                          </a:ext>
                        </a:extLst>
                      </a:blip>
                      <a:srcRect/>
                      <a:stretch>
                        <a:fillRect/>
                      </a:stretch>
                    </a:blipFill>
                  </a:tcPr>
                </a:tc>
                <a:tc>
                  <a:txBody>
                    <a:bodyPr/>
                    <a:lstStyle/>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endParaRPr lang="en-US" dirty="0" smtClean="0">
                        <a:latin typeface="OCR A Extended" panose="02010509020102010303" pitchFamily="50" charset="0"/>
                      </a:endParaRPr>
                    </a:p>
                    <a:p>
                      <a:pPr algn="ctr"/>
                      <a:r>
                        <a:rPr lang="en-US" sz="4400" b="1" dirty="0" smtClean="0">
                          <a:latin typeface="OCR A Extended" panose="02010509020102010303" pitchFamily="50" charset="0"/>
                        </a:rPr>
                        <a:t>Technical</a:t>
                      </a:r>
                      <a:endParaRPr lang="en-US" sz="4400" b="1" dirty="0">
                        <a:latin typeface="OCR A Extended" panose="020105090201020103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8887537" y="2653031"/>
            <a:ext cx="3004886" cy="1569660"/>
          </a:xfrm>
          <a:prstGeom prst="rect">
            <a:avLst/>
          </a:prstGeom>
          <a:solidFill>
            <a:schemeClr val="bg1"/>
          </a:solidFill>
        </p:spPr>
        <p:txBody>
          <a:bodyPr wrap="square" rtlCol="0">
            <a:spAutoFit/>
          </a:bodyPr>
          <a:lstStyle/>
          <a:p>
            <a:r>
              <a:rPr lang="en-US" sz="3200" b="1" dirty="0" smtClean="0"/>
              <a:t>Rough Style Breakdowns in North America</a:t>
            </a:r>
            <a:endParaRPr lang="en-US" sz="3200" b="1" dirty="0"/>
          </a:p>
        </p:txBody>
      </p:sp>
      <p:sp>
        <p:nvSpPr>
          <p:cNvPr id="4" name="TextBox 3"/>
          <p:cNvSpPr txBox="1"/>
          <p:nvPr/>
        </p:nvSpPr>
        <p:spPr>
          <a:xfrm>
            <a:off x="2061914" y="599440"/>
            <a:ext cx="1470274" cy="923330"/>
          </a:xfrm>
          <a:prstGeom prst="rect">
            <a:avLst/>
          </a:prstGeom>
          <a:noFill/>
        </p:spPr>
        <p:txBody>
          <a:bodyPr wrap="none" rtlCol="0">
            <a:spAutoFit/>
          </a:bodyPr>
          <a:lstStyle/>
          <a:p>
            <a:r>
              <a:rPr lang="en-US" sz="5400" b="1" dirty="0" smtClean="0">
                <a:solidFill>
                  <a:schemeClr val="bg1"/>
                </a:solidFill>
              </a:rPr>
              <a:t>20%</a:t>
            </a:r>
            <a:endParaRPr lang="en-US" sz="5400" b="1" dirty="0">
              <a:solidFill>
                <a:schemeClr val="bg1"/>
              </a:solidFill>
            </a:endParaRPr>
          </a:p>
        </p:txBody>
      </p:sp>
      <p:sp>
        <p:nvSpPr>
          <p:cNvPr id="5" name="TextBox 4"/>
          <p:cNvSpPr txBox="1"/>
          <p:nvPr/>
        </p:nvSpPr>
        <p:spPr>
          <a:xfrm>
            <a:off x="6120524" y="598210"/>
            <a:ext cx="1470274" cy="923330"/>
          </a:xfrm>
          <a:prstGeom prst="rect">
            <a:avLst/>
          </a:prstGeom>
          <a:noFill/>
        </p:spPr>
        <p:txBody>
          <a:bodyPr wrap="none" rtlCol="0">
            <a:spAutoFit/>
          </a:bodyPr>
          <a:lstStyle/>
          <a:p>
            <a:r>
              <a:rPr lang="en-US" sz="5400" b="1" dirty="0" smtClean="0">
                <a:solidFill>
                  <a:schemeClr val="bg1"/>
                </a:solidFill>
              </a:rPr>
              <a:t>50%</a:t>
            </a:r>
            <a:endParaRPr lang="en-US" sz="5400" b="1" dirty="0">
              <a:solidFill>
                <a:schemeClr val="bg1"/>
              </a:solidFill>
            </a:endParaRPr>
          </a:p>
        </p:txBody>
      </p:sp>
      <p:sp>
        <p:nvSpPr>
          <p:cNvPr id="6" name="TextBox 5"/>
          <p:cNvSpPr txBox="1"/>
          <p:nvPr/>
        </p:nvSpPr>
        <p:spPr>
          <a:xfrm>
            <a:off x="6120524" y="3761026"/>
            <a:ext cx="1470274" cy="923330"/>
          </a:xfrm>
          <a:prstGeom prst="rect">
            <a:avLst/>
          </a:prstGeom>
          <a:solidFill>
            <a:schemeClr val="bg1"/>
          </a:solidFill>
        </p:spPr>
        <p:txBody>
          <a:bodyPr wrap="none" rtlCol="0">
            <a:spAutoFit/>
          </a:bodyPr>
          <a:lstStyle/>
          <a:p>
            <a:r>
              <a:rPr lang="en-US" sz="5400" b="1" dirty="0" smtClean="0"/>
              <a:t>20%</a:t>
            </a:r>
            <a:endParaRPr lang="en-US" sz="5400" b="1" dirty="0"/>
          </a:p>
        </p:txBody>
      </p:sp>
      <p:sp>
        <p:nvSpPr>
          <p:cNvPr id="7" name="TextBox 6"/>
          <p:cNvSpPr txBox="1"/>
          <p:nvPr/>
        </p:nvSpPr>
        <p:spPr>
          <a:xfrm>
            <a:off x="2061914" y="3775163"/>
            <a:ext cx="1470274" cy="923330"/>
          </a:xfrm>
          <a:prstGeom prst="rect">
            <a:avLst/>
          </a:prstGeom>
          <a:solidFill>
            <a:schemeClr val="bg1"/>
          </a:solidFill>
        </p:spPr>
        <p:txBody>
          <a:bodyPr wrap="none" rtlCol="0">
            <a:spAutoFit/>
          </a:bodyPr>
          <a:lstStyle/>
          <a:p>
            <a:r>
              <a:rPr lang="en-US" sz="5400" b="1" dirty="0" smtClean="0"/>
              <a:t>10%</a:t>
            </a:r>
            <a:endParaRPr lang="en-US" sz="5400" b="1" dirty="0"/>
          </a:p>
        </p:txBody>
      </p:sp>
    </p:spTree>
    <p:extLst>
      <p:ext uri="{BB962C8B-B14F-4D97-AF65-F5344CB8AC3E}">
        <p14:creationId xmlns:p14="http://schemas.microsoft.com/office/powerpoint/2010/main" val="210919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3780</TotalTime>
  <Words>2047</Words>
  <Application>Microsoft Office PowerPoint</Application>
  <PresentationFormat>Widescreen</PresentationFormat>
  <Paragraphs>528</Paragraphs>
  <Slides>37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Comic Sans MS</vt:lpstr>
      <vt:lpstr>OCR A Extended</vt:lpstr>
      <vt:lpstr>Trebuchet MS</vt:lpstr>
      <vt:lpstr>Wingdings 3</vt:lpstr>
      <vt:lpstr>Facet</vt:lpstr>
      <vt:lpstr>Understanding Yourself and Others</vt:lpstr>
      <vt:lpstr>Beginning instructions:</vt:lpstr>
      <vt:lpstr>PowerPoint Presentation</vt:lpstr>
      <vt:lpstr>But before we get to that... Some questions...</vt:lpstr>
      <vt:lpstr>PowerPoint Presentation</vt:lpstr>
      <vt:lpstr>Four square assessments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 the difference between these two interview questions...</vt:lpstr>
      <vt:lpstr>PowerPoint Presentation</vt:lpstr>
      <vt:lpstr>Consider...</vt:lpstr>
      <vt:lpstr>PowerPoint Presentation</vt:lpstr>
      <vt:lpstr>PowerPoint Presentation</vt:lpstr>
      <vt:lpstr>PowerPoint Presentation</vt:lpstr>
      <vt:lpstr>PowerPoint Presentation</vt:lpstr>
      <vt:lpstr>PowerPoint Presentation</vt:lpstr>
      <vt:lpstr>“Describe a time when you improved procedures in your organization.”</vt:lpstr>
      <vt:lpstr>Pacing</vt:lpstr>
      <vt:lpstr>Dealing with a group/panel interview</vt:lpstr>
      <vt:lpstr>Hybrid answers that cover all the styles: B  - E  - S  - T</vt:lpstr>
      <vt:lpstr>Exercise</vt:lpstr>
      <vt:lpstr>Lifeboat Exercise</vt:lpstr>
      <vt:lpstr>Any questions?</vt:lpstr>
      <vt:lpstr>You can choose five of these things to help you survive in your lifeboat – You have five minutes to decide.</vt:lpstr>
      <vt:lpstr>PowerPoint Presentation</vt:lpstr>
      <vt:lpstr>Exercise Debrief</vt:lpstr>
      <vt:lpstr>Does anyone want to see the right answers?</vt:lpstr>
      <vt:lpstr>Exercise Debrief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Yourself and Others</dc:title>
  <dc:creator>John Flynn</dc:creator>
  <cp:lastModifiedBy>John Flynn</cp:lastModifiedBy>
  <cp:revision>77</cp:revision>
  <dcterms:created xsi:type="dcterms:W3CDTF">2018-07-17T16:25:43Z</dcterms:created>
  <dcterms:modified xsi:type="dcterms:W3CDTF">2018-07-31T01:27:40Z</dcterms:modified>
</cp:coreProperties>
</file>