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LinkedIn’s Similar function is basically an expanded version of LinkedIn’s “People Also Viewed” section on any company’s LI page. “People Also Viewed” is great (you can find it on the lower right hand side of the page), but only six employers are displayed, and they’re only displayed as logos, making copying-and-pasting impossible. The Similar button, on the other hand, produces a list of fifty similar organizations rather than six (and in text rather than logos, making a copy-paste operation more feasible), but locating that button is tricky.</a:t>
            </a:r>
          </a:p>
          <a:p>
            <a:pPr/>
          </a:p>
          <a:p>
            <a:pPr/>
            <a:r>
              <a:t>To find it, enter the company you’re trying to identify competitors of in the search bar at the top (called “Search for people, jobs, companies, and more…”).  A list of options will auto-complete underneath as you type, but do not click on any of those.  Simply hit “Enter” to get all results once you’re done typing.</a:t>
            </a:r>
          </a:p>
          <a:p>
            <a:pPr/>
          </a:p>
          <a:p>
            <a:pPr/>
            <a:r>
              <a:t>Your dream employer will show up in this list.  (If not, change the top search field’s dropdown category from “All” to “Companies.”)  Again, do not click on this employer’s name once you find it — just look at its bottom row of info.  When applicable, the number of people in your network who work there will appear, and to the right of that will be a link called “Similar.”   That’s the one we want.</a:t>
            </a:r>
          </a:p>
          <a:p>
            <a:pPr/>
          </a:p>
          <a:p>
            <a:pPr/>
            <a:r>
              <a:t>Click on it, and that list of 50 similar employers will appear.  Not all of this will be similar in industry or location, but those results can be specified in the lower left-hand corner (premium LinkedIn membership is required for some; I only have basic, myself).  Though the results are not perfect, they are a helpful and fast way to populate a LAMP list in industries or cities where you’re not already familiar.  Simply start with your favorite target employer, pull up its Similar list, and build your list from there!</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gradFill flip="none" rotWithShape="1">
          <a:gsLst>
            <a:gs pos="85322">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7"/>
          </a:xfrm>
          <a:prstGeom prst="rect">
            <a:avLst/>
          </a:prstGeom>
        </p:spPr>
        <p:txBody>
          <a:bodyPr/>
          <a:lstStyle/>
          <a:p>
            <a:pPr/>
            <a:r>
              <a:t>Title Text</a:t>
            </a:r>
          </a:p>
        </p:txBody>
      </p:sp>
      <p:sp>
        <p:nvSpPr>
          <p:cNvPr id="102" name="Body Level One…"/>
          <p:cNvSpPr txBox="1"/>
          <p:nvPr>
            <p:ph type="body" idx="1"/>
          </p:nvPr>
        </p:nvSpPr>
        <p:spPr>
          <a:xfrm>
            <a:off x="457200" y="274638"/>
            <a:ext cx="6019800" cy="58515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0" name="Title Text"/>
          <p:cNvSpPr txBox="1"/>
          <p:nvPr>
            <p:ph type="title"/>
          </p:nvPr>
        </p:nvSpPr>
        <p:spPr>
          <a:prstGeom prst="rect">
            <a:avLst/>
          </a:prstGeom>
        </p:spPr>
        <p:txBody>
          <a:bodyPr/>
          <a:lstStyle/>
          <a:p>
            <a:pPr/>
            <a:r>
              <a:t>Title Text</a:t>
            </a:r>
          </a:p>
        </p:txBody>
      </p:sp>
      <p:sp>
        <p:nvSpPr>
          <p:cNvPr id="11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5"/>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gradFill flip="none" rotWithShape="1">
          <a:gsLst>
            <a:gs pos="83007">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gradFill flip="none" rotWithShape="1">
          <a:gsLst>
            <a:gs pos="6800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3"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3"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83932">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23"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5.tif"/><Relationship Id="rId4" Type="http://schemas.openxmlformats.org/officeDocument/2006/relationships/image" Target="../media/image6.tif"/><Relationship Id="rId5" Type="http://schemas.openxmlformats.org/officeDocument/2006/relationships/image" Target="../media/image7.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Relationship Id="rId3" Type="http://schemas.openxmlformats.org/officeDocument/2006/relationships/image" Target="../media/image4.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3.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8.tif"/><Relationship Id="rId5" Type="http://schemas.openxmlformats.org/officeDocument/2006/relationships/hyperlink" Target="https://www.huffingtonpost.com/author/steve-dalton" TargetMode="External"/><Relationship Id="rId6" Type="http://schemas.openxmlformats.org/officeDocument/2006/relationships/hyperlink" Target="http://touchmba.com/steve-dalton-the-2-hour-job-search/"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84443">
              <a:srgbClr val="FFFFFF"/>
            </a:gs>
            <a:gs pos="94349">
              <a:srgbClr val="BAD7F3"/>
            </a:gs>
            <a:gs pos="100000">
              <a:srgbClr val="74AEE6"/>
            </a:gs>
          </a:gsLst>
          <a:lin ang="16200000" scaled="0"/>
        </a:gradFill>
      </p:bgPr>
    </p:bg>
    <p:spTree>
      <p:nvGrpSpPr>
        <p:cNvPr id="1" name=""/>
        <p:cNvGrpSpPr/>
        <p:nvPr/>
      </p:nvGrpSpPr>
      <p:grpSpPr>
        <a:xfrm>
          <a:off x="0" y="0"/>
          <a:ext cx="0" cy="0"/>
          <a:chOff x="0" y="0"/>
          <a:chExt cx="0" cy="0"/>
        </a:xfrm>
      </p:grpSpPr>
      <p:pic>
        <p:nvPicPr>
          <p:cNvPr id="121" name="Picture 3" descr="Picture 3"/>
          <p:cNvPicPr>
            <a:picLocks noChangeAspect="1"/>
          </p:cNvPicPr>
          <p:nvPr/>
        </p:nvPicPr>
        <p:blipFill>
          <a:blip r:embed="rId2">
            <a:extLst/>
          </a:blip>
          <a:stretch>
            <a:fillRect/>
          </a:stretch>
        </p:blipFill>
        <p:spPr>
          <a:xfrm>
            <a:off x="0" y="2368549"/>
            <a:ext cx="9144000" cy="293528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tep 1 Goal:  Prioritized List"/>
          <p:cNvSpPr txBox="1"/>
          <p:nvPr>
            <p:ph type="title"/>
          </p:nvPr>
        </p:nvSpPr>
        <p:spPr>
          <a:xfrm>
            <a:off x="457200" y="274637"/>
            <a:ext cx="8229600" cy="1143004"/>
          </a:xfrm>
          <a:prstGeom prst="rect">
            <a:avLst/>
          </a:prstGeom>
        </p:spPr>
        <p:txBody>
          <a:bodyPr/>
          <a:lstStyle/>
          <a:p>
            <a:pPr/>
            <a:r>
              <a:t>Step 1 Goal:  Prioritized List</a:t>
            </a:r>
          </a:p>
        </p:txBody>
      </p:sp>
      <p:sp>
        <p:nvSpPr>
          <p:cNvPr id="188" name="LAMP List Sort:…"/>
          <p:cNvSpPr txBox="1"/>
          <p:nvPr/>
        </p:nvSpPr>
        <p:spPr>
          <a:xfrm>
            <a:off x="6004681" y="3237227"/>
            <a:ext cx="3090745" cy="15519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000"/>
            </a:pPr>
            <a:r>
              <a:t>LAMP List Sort:</a:t>
            </a:r>
          </a:p>
          <a:p>
            <a:pPr>
              <a:defRPr b="1" sz="2000"/>
            </a:pPr>
            <a:r>
              <a:t>1. Motivation, 5’s on top</a:t>
            </a:r>
          </a:p>
          <a:p>
            <a:pPr>
              <a:defRPr b="1" sz="2000"/>
            </a:pPr>
            <a:r>
              <a:t>2. Postings, 4’s on top</a:t>
            </a:r>
          </a:p>
          <a:p>
            <a:pPr>
              <a:defRPr b="1" sz="2000"/>
            </a:pPr>
            <a:r>
              <a:t>3. Alumni, Y on top</a:t>
            </a:r>
          </a:p>
        </p:txBody>
      </p:sp>
      <p:pic>
        <p:nvPicPr>
          <p:cNvPr id="189" name="Image" descr="Image"/>
          <p:cNvPicPr>
            <a:picLocks noChangeAspect="1"/>
          </p:cNvPicPr>
          <p:nvPr/>
        </p:nvPicPr>
        <p:blipFill>
          <a:blip r:embed="rId2">
            <a:extLst/>
          </a:blip>
          <a:stretch>
            <a:fillRect/>
          </a:stretch>
        </p:blipFill>
        <p:spPr>
          <a:xfrm>
            <a:off x="7492355" y="1436687"/>
            <a:ext cx="922315" cy="922314"/>
          </a:xfrm>
          <a:prstGeom prst="rect">
            <a:avLst/>
          </a:prstGeom>
          <a:ln w="12700">
            <a:miter lim="400000"/>
          </a:ln>
        </p:spPr>
      </p:pic>
      <p:pic>
        <p:nvPicPr>
          <p:cNvPr id="190" name="Content Placeholder 4" descr="Content Placeholder 4"/>
          <p:cNvPicPr>
            <a:picLocks noChangeAspect="1"/>
          </p:cNvPicPr>
          <p:nvPr/>
        </p:nvPicPr>
        <p:blipFill>
          <a:blip r:embed="rId3">
            <a:extLst/>
          </a:blip>
          <a:stretch>
            <a:fillRect/>
          </a:stretch>
        </p:blipFill>
        <p:spPr>
          <a:xfrm>
            <a:off x="792073" y="1597810"/>
            <a:ext cx="5049983" cy="4704097"/>
          </a:xfrm>
          <a:prstGeom prst="rect">
            <a:avLst/>
          </a:prstGeom>
          <a:ln w="12700">
            <a:miter lim="400000"/>
          </a:ln>
        </p:spPr>
      </p:pic>
      <p:sp>
        <p:nvSpPr>
          <p:cNvPr id="191" name="Complete in 70 minutes!"/>
          <p:cNvSpPr txBox="1"/>
          <p:nvPr/>
        </p:nvSpPr>
        <p:spPr>
          <a:xfrm>
            <a:off x="-153672" y="6482079"/>
            <a:ext cx="9184637"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lgn="ctr">
              <a:defRPr>
                <a:solidFill>
                  <a:srgbClr val="FFFFFF"/>
                </a:solidFill>
              </a:defRPr>
            </a:lvl1pPr>
          </a:lstStyle>
          <a:p>
            <a:pPr/>
            <a:r>
              <a:t>Complete in 70 minutes!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8245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193" name="Step 2:  Contacts"/>
          <p:cNvSpPr txBox="1"/>
          <p:nvPr>
            <p:ph type="title"/>
          </p:nvPr>
        </p:nvSpPr>
        <p:spPr>
          <a:xfrm>
            <a:off x="457200" y="274637"/>
            <a:ext cx="8229600" cy="1143004"/>
          </a:xfrm>
          <a:prstGeom prst="rect">
            <a:avLst/>
          </a:prstGeom>
        </p:spPr>
        <p:txBody>
          <a:bodyPr/>
          <a:lstStyle/>
          <a:p>
            <a:pPr/>
            <a:r>
              <a:t>Step 2:  Contacts</a:t>
            </a:r>
          </a:p>
        </p:txBody>
      </p:sp>
      <p:sp>
        <p:nvSpPr>
          <p:cNvPr id="194" name="Goal:  Identify and secure conversations with potential advocates at top 5 target companies as efficiently and effectively as possible.  From those conversations, identify Boosters and cultivate a relationship"/>
          <p:cNvSpPr txBox="1"/>
          <p:nvPr/>
        </p:nvSpPr>
        <p:spPr>
          <a:xfrm>
            <a:off x="564654" y="5241435"/>
            <a:ext cx="8229601" cy="16103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20000"/>
              </a:lnSpc>
              <a:defRPr sz="2200"/>
            </a:lvl1pPr>
          </a:lstStyle>
          <a:p>
            <a:pPr/>
            <a:r>
              <a:t>Goal:  Identify and secure conversations with potential advocates at top 5 target companies as efficiently and effectively as possible.  From those conversations, identify Boosters and cultivate a relationship</a:t>
            </a:r>
          </a:p>
        </p:txBody>
      </p:sp>
      <p:sp>
        <p:nvSpPr>
          <p:cNvPr id="195" name="Curmudgeon…"/>
          <p:cNvSpPr txBox="1"/>
          <p:nvPr/>
        </p:nvSpPr>
        <p:spPr>
          <a:xfrm>
            <a:off x="295926" y="4466857"/>
            <a:ext cx="2759267" cy="624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r>
              <a:t>      </a:t>
            </a:r>
            <a:r>
              <a:rPr b="1"/>
              <a:t>Curmudgeon</a:t>
            </a:r>
            <a:endParaRPr b="1"/>
          </a:p>
          <a:p>
            <a:pPr algn="ctr"/>
            <a:r>
              <a:t>Don’t respond, don’t help</a:t>
            </a:r>
          </a:p>
        </p:txBody>
      </p:sp>
      <p:sp>
        <p:nvSpPr>
          <p:cNvPr id="196" name="Obligates…"/>
          <p:cNvSpPr txBox="1"/>
          <p:nvPr/>
        </p:nvSpPr>
        <p:spPr>
          <a:xfrm>
            <a:off x="3326586" y="4466857"/>
            <a:ext cx="2490820" cy="624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r>
              <a:t>   </a:t>
            </a:r>
            <a:r>
              <a:rPr b="1"/>
              <a:t>Obligates</a:t>
            </a:r>
            <a:endParaRPr b="1"/>
          </a:p>
          <a:p>
            <a:pPr/>
            <a:r>
              <a:t>Respond but don’t help</a:t>
            </a:r>
          </a:p>
        </p:txBody>
      </p:sp>
      <p:sp>
        <p:nvSpPr>
          <p:cNvPr id="197" name="Boosters…"/>
          <p:cNvSpPr txBox="1"/>
          <p:nvPr/>
        </p:nvSpPr>
        <p:spPr>
          <a:xfrm>
            <a:off x="6154737" y="4466857"/>
            <a:ext cx="1901907" cy="624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a:pPr>
            <a:r>
              <a:t>Boosters</a:t>
            </a:r>
          </a:p>
          <a:p>
            <a:pPr/>
            <a:r>
              <a:t>Respond and help</a:t>
            </a:r>
          </a:p>
        </p:txBody>
      </p:sp>
      <p:pic>
        <p:nvPicPr>
          <p:cNvPr id="198" name="Image" descr="Image"/>
          <p:cNvPicPr>
            <a:picLocks noChangeAspect="1"/>
          </p:cNvPicPr>
          <p:nvPr/>
        </p:nvPicPr>
        <p:blipFill>
          <a:blip r:embed="rId2">
            <a:extLst/>
          </a:blip>
          <a:stretch>
            <a:fillRect/>
          </a:stretch>
        </p:blipFill>
        <p:spPr>
          <a:xfrm>
            <a:off x="8263090" y="1246187"/>
            <a:ext cx="922315" cy="922314"/>
          </a:xfrm>
          <a:prstGeom prst="rect">
            <a:avLst/>
          </a:prstGeom>
          <a:ln w="12700">
            <a:miter lim="400000"/>
          </a:ln>
        </p:spPr>
      </p:pic>
      <p:sp>
        <p:nvSpPr>
          <p:cNvPr id="199" name="50 min"/>
          <p:cNvSpPr txBox="1"/>
          <p:nvPr/>
        </p:nvSpPr>
        <p:spPr>
          <a:xfrm>
            <a:off x="8404448" y="2172025"/>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50 min</a:t>
            </a:r>
          </a:p>
        </p:txBody>
      </p:sp>
      <p:pic>
        <p:nvPicPr>
          <p:cNvPr id="200" name="Image" descr="Image"/>
          <p:cNvPicPr>
            <a:picLocks noChangeAspect="1"/>
          </p:cNvPicPr>
          <p:nvPr/>
        </p:nvPicPr>
        <p:blipFill>
          <a:blip r:embed="rId3">
            <a:extLst/>
          </a:blip>
          <a:srcRect l="19669" t="672" r="19669" b="672"/>
          <a:stretch>
            <a:fillRect/>
          </a:stretch>
        </p:blipFill>
        <p:spPr>
          <a:xfrm>
            <a:off x="5924396" y="1970204"/>
            <a:ext cx="2311676" cy="2346582"/>
          </a:xfrm>
          <a:prstGeom prst="rect">
            <a:avLst/>
          </a:prstGeom>
          <a:ln w="12700">
            <a:miter lim="400000"/>
          </a:ln>
        </p:spPr>
      </p:pic>
      <p:pic>
        <p:nvPicPr>
          <p:cNvPr id="201" name="Image" descr="Image"/>
          <p:cNvPicPr>
            <a:picLocks noChangeAspect="1"/>
          </p:cNvPicPr>
          <p:nvPr/>
        </p:nvPicPr>
        <p:blipFill>
          <a:blip r:embed="rId4">
            <a:extLst/>
          </a:blip>
          <a:srcRect l="68386" t="0" r="0" b="0"/>
          <a:stretch>
            <a:fillRect/>
          </a:stretch>
        </p:blipFill>
        <p:spPr>
          <a:xfrm>
            <a:off x="845027" y="1970204"/>
            <a:ext cx="1987255" cy="2346815"/>
          </a:xfrm>
          <a:prstGeom prst="rect">
            <a:avLst/>
          </a:prstGeom>
          <a:ln w="12700">
            <a:miter lim="400000"/>
          </a:ln>
        </p:spPr>
      </p:pic>
      <p:pic>
        <p:nvPicPr>
          <p:cNvPr id="202" name="Image" descr="Image"/>
          <p:cNvPicPr>
            <a:picLocks noChangeAspect="1"/>
          </p:cNvPicPr>
          <p:nvPr/>
        </p:nvPicPr>
        <p:blipFill>
          <a:blip r:embed="rId5">
            <a:extLst/>
          </a:blip>
          <a:stretch>
            <a:fillRect/>
          </a:stretch>
        </p:blipFill>
        <p:spPr>
          <a:xfrm>
            <a:off x="3219872" y="1970204"/>
            <a:ext cx="2323258" cy="234672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Naturalize"/>
          <p:cNvSpPr txBox="1"/>
          <p:nvPr>
            <p:ph type="title"/>
          </p:nvPr>
        </p:nvSpPr>
        <p:spPr>
          <a:xfrm>
            <a:off x="457200" y="274637"/>
            <a:ext cx="8229600" cy="1143004"/>
          </a:xfrm>
          <a:prstGeom prst="rect">
            <a:avLst/>
          </a:prstGeom>
        </p:spPr>
        <p:txBody>
          <a:bodyPr/>
          <a:lstStyle/>
          <a:p>
            <a:pPr/>
            <a:r>
              <a:t>Naturalize</a:t>
            </a:r>
          </a:p>
        </p:txBody>
      </p:sp>
      <p:sp>
        <p:nvSpPr>
          <p:cNvPr id="205" name="Identify contacts for top 5 companies in your LAMP list…"/>
          <p:cNvSpPr txBox="1"/>
          <p:nvPr>
            <p:ph type="body" idx="1"/>
          </p:nvPr>
        </p:nvSpPr>
        <p:spPr>
          <a:xfrm>
            <a:off x="812800" y="2273300"/>
            <a:ext cx="8229600" cy="4525963"/>
          </a:xfrm>
          <a:prstGeom prst="rect">
            <a:avLst/>
          </a:prstGeom>
        </p:spPr>
        <p:txBody>
          <a:bodyPr/>
          <a:lstStyle/>
          <a:p>
            <a:pPr marL="171448" indent="-171448" defTabSz="685800">
              <a:lnSpc>
                <a:spcPct val="120000"/>
              </a:lnSpc>
              <a:defRPr sz="2200">
                <a:solidFill>
                  <a:srgbClr val="262626"/>
                </a:solidFill>
              </a:defRPr>
            </a:pPr>
            <a:r>
              <a:t>Identify contacts for top 5 companies in your LAMP list</a:t>
            </a:r>
          </a:p>
          <a:p>
            <a:pPr marL="171448" indent="-171448" defTabSz="685800">
              <a:lnSpc>
                <a:spcPct val="120000"/>
              </a:lnSpc>
              <a:defRPr sz="2200">
                <a:solidFill>
                  <a:srgbClr val="262626"/>
                </a:solidFill>
              </a:defRPr>
            </a:pPr>
            <a:r>
              <a:t>Convert “N” to “Y”:</a:t>
            </a:r>
          </a:p>
          <a:p>
            <a:pPr lvl="1" marL="514350" indent="-171450" defTabSz="685800">
              <a:lnSpc>
                <a:spcPct val="120000"/>
              </a:lnSpc>
              <a:spcBef>
                <a:spcPts val="300"/>
              </a:spcBef>
              <a:buChar char="•"/>
              <a:defRPr sz="2200">
                <a:solidFill>
                  <a:srgbClr val="262626"/>
                </a:solidFill>
              </a:defRPr>
            </a:pPr>
            <a:r>
              <a:t>LinkedIn</a:t>
            </a:r>
          </a:p>
          <a:p>
            <a:pPr lvl="1" marL="514350" indent="-171450" defTabSz="685800">
              <a:lnSpc>
                <a:spcPct val="120000"/>
              </a:lnSpc>
              <a:spcBef>
                <a:spcPts val="300"/>
              </a:spcBef>
              <a:buChar char="•"/>
              <a:defRPr sz="2200">
                <a:solidFill>
                  <a:srgbClr val="262626"/>
                </a:solidFill>
              </a:defRPr>
            </a:pPr>
            <a:r>
              <a:t>Facebook</a:t>
            </a:r>
          </a:p>
          <a:p>
            <a:pPr lvl="1" marL="514350" indent="-171450" defTabSz="685800">
              <a:lnSpc>
                <a:spcPct val="120000"/>
              </a:lnSpc>
              <a:spcBef>
                <a:spcPts val="300"/>
              </a:spcBef>
              <a:buChar char="•"/>
              <a:defRPr sz="2200">
                <a:solidFill>
                  <a:srgbClr val="262626"/>
                </a:solidFill>
              </a:defRPr>
            </a:pPr>
            <a:r>
              <a:t>Fan Mail</a:t>
            </a:r>
          </a:p>
          <a:p>
            <a:pPr lvl="1" marL="514350" indent="-171450" defTabSz="685800">
              <a:lnSpc>
                <a:spcPct val="120000"/>
              </a:lnSpc>
              <a:spcBef>
                <a:spcPts val="300"/>
              </a:spcBef>
              <a:buChar char="•"/>
              <a:defRPr sz="2200">
                <a:solidFill>
                  <a:srgbClr val="262626"/>
                </a:solidFill>
              </a:defRPr>
            </a:pPr>
            <a:r>
              <a:t>Linked in back solving</a:t>
            </a:r>
          </a:p>
          <a:p>
            <a:pPr lvl="1" marL="514350" indent="-171450" defTabSz="685800">
              <a:lnSpc>
                <a:spcPct val="120000"/>
              </a:lnSpc>
              <a:spcBef>
                <a:spcPts val="300"/>
              </a:spcBef>
              <a:buChar char="•"/>
              <a:defRPr sz="2200">
                <a:solidFill>
                  <a:srgbClr val="262626"/>
                </a:solidFill>
              </a:defRPr>
            </a:pPr>
            <a:r>
              <a:t>Cold calls</a:t>
            </a:r>
          </a:p>
          <a:p>
            <a:pPr marL="171448" indent="-171448" defTabSz="685800">
              <a:lnSpc>
                <a:spcPct val="120000"/>
              </a:lnSpc>
              <a:defRPr sz="2200">
                <a:solidFill>
                  <a:srgbClr val="262626"/>
                </a:solidFill>
              </a:defRPr>
            </a:pPr>
            <a:r>
              <a:t>“Alumni” can be considered anyone in a position to help</a:t>
            </a:r>
          </a:p>
        </p:txBody>
      </p:sp>
      <p:pic>
        <p:nvPicPr>
          <p:cNvPr id="206" name="Image" descr="Image"/>
          <p:cNvPicPr>
            <a:picLocks noChangeAspect="1"/>
          </p:cNvPicPr>
          <p:nvPr/>
        </p:nvPicPr>
        <p:blipFill>
          <a:blip r:embed="rId2">
            <a:extLst/>
          </a:blip>
          <a:stretch>
            <a:fillRect/>
          </a:stretch>
        </p:blipFill>
        <p:spPr>
          <a:xfrm>
            <a:off x="8061511" y="1130038"/>
            <a:ext cx="922316" cy="922314"/>
          </a:xfrm>
          <a:prstGeom prst="rect">
            <a:avLst/>
          </a:prstGeom>
          <a:ln w="12700">
            <a:miter lim="400000"/>
          </a:ln>
        </p:spPr>
      </p:pic>
      <p:sp>
        <p:nvSpPr>
          <p:cNvPr id="207" name="20 min"/>
          <p:cNvSpPr txBox="1"/>
          <p:nvPr/>
        </p:nvSpPr>
        <p:spPr>
          <a:xfrm>
            <a:off x="8202869" y="2138371"/>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20 min</a:t>
            </a:r>
          </a:p>
        </p:txBody>
      </p:sp>
      <p:sp>
        <p:nvSpPr>
          <p:cNvPr id="208" name="Create Contacts at Top 5 Companies in 20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Create Contacts at Top 5 Companies in 20 minutes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Email"/>
          <p:cNvSpPr txBox="1"/>
          <p:nvPr>
            <p:ph type="title"/>
          </p:nvPr>
        </p:nvSpPr>
        <p:spPr>
          <a:xfrm>
            <a:off x="457200" y="274637"/>
            <a:ext cx="8229600" cy="1143004"/>
          </a:xfrm>
          <a:prstGeom prst="rect">
            <a:avLst/>
          </a:prstGeom>
        </p:spPr>
        <p:txBody>
          <a:bodyPr/>
          <a:lstStyle/>
          <a:p>
            <a:pPr/>
            <a:r>
              <a:t>Email</a:t>
            </a:r>
          </a:p>
        </p:txBody>
      </p:sp>
      <p:sp>
        <p:nvSpPr>
          <p:cNvPr id="211" name="Rely on Social norms vs market norms.…"/>
          <p:cNvSpPr txBox="1"/>
          <p:nvPr>
            <p:ph type="body" idx="1"/>
          </p:nvPr>
        </p:nvSpPr>
        <p:spPr>
          <a:xfrm>
            <a:off x="368300" y="1866900"/>
            <a:ext cx="8229600" cy="4525963"/>
          </a:xfrm>
          <a:prstGeom prst="rect">
            <a:avLst/>
          </a:prstGeom>
        </p:spPr>
        <p:txBody>
          <a:bodyPr/>
          <a:lstStyle/>
          <a:p>
            <a:pPr marL="171448" indent="-171448" defTabSz="685800">
              <a:lnSpc>
                <a:spcPct val="108000"/>
              </a:lnSpc>
              <a:defRPr sz="2200">
                <a:solidFill>
                  <a:srgbClr val="262626"/>
                </a:solidFill>
              </a:defRPr>
            </a:pPr>
            <a:r>
              <a:t>Rely on Social norms vs market norms.  </a:t>
            </a:r>
          </a:p>
          <a:p>
            <a:pPr marL="171448" indent="-171448" defTabSz="685800">
              <a:lnSpc>
                <a:spcPct val="108000"/>
              </a:lnSpc>
              <a:defRPr sz="2200">
                <a:solidFill>
                  <a:srgbClr val="262626"/>
                </a:solidFill>
              </a:defRPr>
            </a:pPr>
            <a:r>
              <a:t>Simple, honest request for a favor</a:t>
            </a:r>
          </a:p>
          <a:p>
            <a:pPr marL="171448" indent="-171448" defTabSz="685800">
              <a:lnSpc>
                <a:spcPct val="108000"/>
              </a:lnSpc>
              <a:defRPr sz="2200">
                <a:solidFill>
                  <a:srgbClr val="262626"/>
                </a:solidFill>
              </a:defRPr>
            </a:pPr>
            <a:r>
              <a:t>Find email addresses www.emails4corporations</a:t>
            </a:r>
          </a:p>
          <a:p>
            <a:pPr marL="171448" indent="-171448" defTabSz="685800">
              <a:lnSpc>
                <a:spcPct val="108000"/>
              </a:lnSpc>
              <a:defRPr sz="2200">
                <a:solidFill>
                  <a:srgbClr val="262626"/>
                </a:solidFill>
              </a:defRPr>
            </a:pPr>
            <a:r>
              <a:t>5 point email.</a:t>
            </a:r>
          </a:p>
          <a:p>
            <a:pPr lvl="1" marL="628650" indent="-171450" defTabSz="685800">
              <a:lnSpc>
                <a:spcPct val="108000"/>
              </a:lnSpc>
              <a:buChar char="•"/>
              <a:defRPr sz="2200">
                <a:solidFill>
                  <a:srgbClr val="262626"/>
                </a:solidFill>
              </a:defRPr>
            </a:pPr>
            <a:r>
              <a:t>Fewer than 100 words</a:t>
            </a:r>
          </a:p>
          <a:p>
            <a:pPr lvl="1" marL="628650" indent="-171450" defTabSz="685800">
              <a:lnSpc>
                <a:spcPct val="108000"/>
              </a:lnSpc>
              <a:buChar char="•"/>
              <a:defRPr sz="2200">
                <a:solidFill>
                  <a:srgbClr val="262626"/>
                </a:solidFill>
              </a:defRPr>
            </a:pPr>
            <a:r>
              <a:t>No mention of jobs anywhere ( subject or body)</a:t>
            </a:r>
          </a:p>
          <a:p>
            <a:pPr lvl="1" marL="628650" indent="-171450" defTabSz="685800">
              <a:lnSpc>
                <a:spcPct val="108000"/>
              </a:lnSpc>
              <a:buChar char="•"/>
              <a:defRPr sz="2200">
                <a:solidFill>
                  <a:srgbClr val="262626"/>
                </a:solidFill>
              </a:defRPr>
            </a:pPr>
            <a:r>
              <a:t>Connection goes first</a:t>
            </a:r>
          </a:p>
          <a:p>
            <a:pPr lvl="1" marL="628650" indent="-171450" defTabSz="685800">
              <a:lnSpc>
                <a:spcPct val="108000"/>
              </a:lnSpc>
              <a:buChar char="•"/>
              <a:defRPr sz="2200">
                <a:solidFill>
                  <a:srgbClr val="262626"/>
                </a:solidFill>
              </a:defRPr>
            </a:pPr>
            <a:r>
              <a:t>Generalize your interest</a:t>
            </a:r>
          </a:p>
          <a:p>
            <a:pPr lvl="1" marL="628650" indent="-171450" defTabSz="685800">
              <a:lnSpc>
                <a:spcPct val="108000"/>
              </a:lnSpc>
              <a:buChar char="•"/>
              <a:defRPr sz="2200">
                <a:solidFill>
                  <a:srgbClr val="262626"/>
                </a:solidFill>
              </a:defRPr>
            </a:pPr>
            <a:r>
              <a:t>Maintain control of follow up</a:t>
            </a:r>
          </a:p>
        </p:txBody>
      </p:sp>
      <p:pic>
        <p:nvPicPr>
          <p:cNvPr id="212" name="Image" descr="Image"/>
          <p:cNvPicPr>
            <a:picLocks noChangeAspect="1"/>
          </p:cNvPicPr>
          <p:nvPr/>
        </p:nvPicPr>
        <p:blipFill>
          <a:blip r:embed="rId2">
            <a:extLst/>
          </a:blip>
          <a:stretch>
            <a:fillRect/>
          </a:stretch>
        </p:blipFill>
        <p:spPr>
          <a:xfrm>
            <a:off x="7974955" y="1169987"/>
            <a:ext cx="922315" cy="922314"/>
          </a:xfrm>
          <a:prstGeom prst="rect">
            <a:avLst/>
          </a:prstGeom>
          <a:ln w="12700">
            <a:miter lim="400000"/>
          </a:ln>
        </p:spPr>
      </p:pic>
      <p:sp>
        <p:nvSpPr>
          <p:cNvPr id="213" name="20 min"/>
          <p:cNvSpPr txBox="1"/>
          <p:nvPr/>
        </p:nvSpPr>
        <p:spPr>
          <a:xfrm>
            <a:off x="8116312" y="2145027"/>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20 min</a:t>
            </a:r>
          </a:p>
        </p:txBody>
      </p:sp>
      <p:sp>
        <p:nvSpPr>
          <p:cNvPr id="214" name="Send a 5 point email to one contact per Top 5 company 20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Send a 5 point email to one contact per Top 5 company 20 minutes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5 point Email example"/>
          <p:cNvSpPr txBox="1"/>
          <p:nvPr>
            <p:ph type="title"/>
          </p:nvPr>
        </p:nvSpPr>
        <p:spPr>
          <a:xfrm>
            <a:off x="457200" y="274637"/>
            <a:ext cx="8229600" cy="1143004"/>
          </a:xfrm>
          <a:prstGeom prst="rect">
            <a:avLst/>
          </a:prstGeom>
        </p:spPr>
        <p:txBody>
          <a:bodyPr/>
          <a:lstStyle/>
          <a:p>
            <a:pPr/>
            <a:r>
              <a:t>5 point Email example</a:t>
            </a:r>
          </a:p>
        </p:txBody>
      </p:sp>
      <p:sp>
        <p:nvSpPr>
          <p:cNvPr id="217" name="Subject:  Duke MBA student seeking your advice…"/>
          <p:cNvSpPr txBox="1"/>
          <p:nvPr>
            <p:ph type="body" idx="1"/>
          </p:nvPr>
        </p:nvSpPr>
        <p:spPr>
          <a:xfrm>
            <a:off x="457200" y="1562100"/>
            <a:ext cx="8229600" cy="4525963"/>
          </a:xfrm>
          <a:prstGeom prst="rect">
            <a:avLst/>
          </a:prstGeom>
        </p:spPr>
        <p:txBody>
          <a:bodyPr/>
          <a:lstStyle/>
          <a:p>
            <a:pPr marL="0" indent="0" defTabSz="556730">
              <a:lnSpc>
                <a:spcPct val="108000"/>
              </a:lnSpc>
              <a:spcBef>
                <a:spcPts val="400"/>
              </a:spcBef>
              <a:buSzTx/>
              <a:buNone/>
              <a:defRPr sz="2100">
                <a:solidFill>
                  <a:srgbClr val="262626"/>
                </a:solidFill>
              </a:defRPr>
            </a:pPr>
            <a:r>
              <a:t>Subject:  Duke MBA student seeking your advice</a:t>
            </a:r>
          </a:p>
          <a:p>
            <a:pPr marL="0" indent="0" defTabSz="556730">
              <a:lnSpc>
                <a:spcPct val="108000"/>
              </a:lnSpc>
              <a:spcBef>
                <a:spcPts val="400"/>
              </a:spcBef>
              <a:buSzTx/>
              <a:buNone/>
              <a:defRPr sz="2100">
                <a:solidFill>
                  <a:srgbClr val="262626"/>
                </a:solidFill>
              </a:defRPr>
            </a:pPr>
            <a:r>
              <a:t>Dear Mr Jones,</a:t>
            </a:r>
          </a:p>
          <a:p>
            <a:pPr marL="0" indent="0" defTabSz="556730">
              <a:lnSpc>
                <a:spcPct val="108000"/>
              </a:lnSpc>
              <a:spcBef>
                <a:spcPts val="400"/>
              </a:spcBef>
              <a:buSzTx/>
              <a:buNone/>
              <a:defRPr sz="2100">
                <a:solidFill>
                  <a:srgbClr val="262626"/>
                </a:solidFill>
              </a:defRPr>
            </a:pPr>
            <a:r>
              <a:t>My name is Brooke Franklin, and I am a first year Duke MBA student who found your information in LinkedIn.  May I have 20 minutes to ask you about your experience with IBM?  I am trying to learn more about marketing careers at technology companies in North Caroline, and your insights would be very helpful.</a:t>
            </a:r>
          </a:p>
          <a:p>
            <a:pPr marL="0" indent="0" defTabSz="556730">
              <a:lnSpc>
                <a:spcPct val="108000"/>
              </a:lnSpc>
              <a:spcBef>
                <a:spcPts val="400"/>
              </a:spcBef>
              <a:buSzTx/>
              <a:buNone/>
              <a:defRPr sz="2100">
                <a:solidFill>
                  <a:srgbClr val="262626"/>
                </a:solidFill>
              </a:defRPr>
            </a:pPr>
            <a:r>
              <a:t>I recognize this may be a busy time for you, so if we are unable to connect by email I’ll try to reach you next week to see if that is more convenient.  </a:t>
            </a:r>
          </a:p>
          <a:p>
            <a:pPr marL="0" indent="0" defTabSz="556730">
              <a:lnSpc>
                <a:spcPct val="108000"/>
              </a:lnSpc>
              <a:spcBef>
                <a:spcPts val="400"/>
              </a:spcBef>
              <a:buSzTx/>
              <a:buNone/>
              <a:defRPr sz="2100">
                <a:solidFill>
                  <a:srgbClr val="262626"/>
                </a:solidFill>
              </a:defRPr>
            </a:pPr>
            <a:r>
              <a:t>Thank you for your time,</a:t>
            </a:r>
          </a:p>
          <a:p>
            <a:pPr marL="0" indent="0" defTabSz="556730">
              <a:lnSpc>
                <a:spcPct val="108000"/>
              </a:lnSpc>
              <a:spcBef>
                <a:spcPts val="400"/>
              </a:spcBef>
              <a:buSzTx/>
              <a:buNone/>
              <a:defRPr sz="2100">
                <a:solidFill>
                  <a:srgbClr val="262626"/>
                </a:solidFill>
              </a:defRPr>
            </a:pPr>
            <a:r>
              <a:t>Brooke</a:t>
            </a:r>
          </a:p>
        </p:txBody>
      </p:sp>
      <p:sp>
        <p:nvSpPr>
          <p:cNvPr id="218" name="Send a 5 point email to one contact per Top 5 company 20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Send a 5 point email to one contact per Top 5 company 20 minutes                                                                           </a:t>
            </a:r>
          </a:p>
        </p:txBody>
      </p:sp>
      <p:sp>
        <p:nvSpPr>
          <p:cNvPr id="219" name="Additional 5 point email examples available…"/>
          <p:cNvSpPr txBox="1"/>
          <p:nvPr/>
        </p:nvSpPr>
        <p:spPr>
          <a:xfrm>
            <a:off x="4348405" y="5637531"/>
            <a:ext cx="4666203" cy="624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7BA0CD"/>
                </a:solidFill>
              </a:defRPr>
            </a:pPr>
            <a:r>
              <a:t>Additional 5 point email examples available</a:t>
            </a:r>
          </a:p>
          <a:p>
            <a:pPr>
              <a:defRPr>
                <a:solidFill>
                  <a:srgbClr val="7BA0CD"/>
                </a:solidFill>
              </a:defRPr>
            </a:pPr>
            <a:r>
              <a:t>See resources noted on last slide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rack"/>
          <p:cNvSpPr txBox="1"/>
          <p:nvPr>
            <p:ph type="title"/>
          </p:nvPr>
        </p:nvSpPr>
        <p:spPr>
          <a:xfrm>
            <a:off x="457200" y="274637"/>
            <a:ext cx="8229600" cy="1143004"/>
          </a:xfrm>
          <a:prstGeom prst="rect">
            <a:avLst/>
          </a:prstGeom>
        </p:spPr>
        <p:txBody>
          <a:bodyPr/>
          <a:lstStyle/>
          <a:p>
            <a:pPr/>
            <a:r>
              <a:t>Track</a:t>
            </a:r>
          </a:p>
        </p:txBody>
      </p:sp>
      <p:sp>
        <p:nvSpPr>
          <p:cNvPr id="222" name="3B7 Routine…"/>
          <p:cNvSpPr txBox="1"/>
          <p:nvPr>
            <p:ph type="body" idx="1"/>
          </p:nvPr>
        </p:nvSpPr>
        <p:spPr>
          <a:xfrm>
            <a:off x="317500" y="1384300"/>
            <a:ext cx="8229600" cy="4525963"/>
          </a:xfrm>
          <a:prstGeom prst="rect">
            <a:avLst/>
          </a:prstGeom>
        </p:spPr>
        <p:txBody>
          <a:bodyPr/>
          <a:lstStyle/>
          <a:p>
            <a:pPr marL="149846" indent="-149846" defTabSz="599387">
              <a:lnSpc>
                <a:spcPct val="120000"/>
              </a:lnSpc>
              <a:spcBef>
                <a:spcPts val="500"/>
              </a:spcBef>
              <a:defRPr sz="2000">
                <a:solidFill>
                  <a:srgbClr val="262626"/>
                </a:solidFill>
              </a:defRPr>
            </a:pPr>
            <a:r>
              <a:t>3B7 Routine</a:t>
            </a:r>
          </a:p>
          <a:p>
            <a:pPr lvl="1" marL="449541" indent="-149845" defTabSz="599387">
              <a:lnSpc>
                <a:spcPct val="120000"/>
              </a:lnSpc>
              <a:spcBef>
                <a:spcPts val="100"/>
              </a:spcBef>
              <a:buChar char="•"/>
              <a:defRPr sz="2000">
                <a:solidFill>
                  <a:srgbClr val="262626"/>
                </a:solidFill>
              </a:defRPr>
            </a:pPr>
            <a:r>
              <a:t>Set two reminders in your calendar when a 5-Point email is sent</a:t>
            </a:r>
          </a:p>
          <a:p>
            <a:pPr lvl="2" marL="749236" indent="-149845" defTabSz="599387">
              <a:lnSpc>
                <a:spcPct val="120000"/>
              </a:lnSpc>
              <a:spcBef>
                <a:spcPts val="100"/>
              </a:spcBef>
              <a:defRPr sz="2000">
                <a:solidFill>
                  <a:srgbClr val="262626"/>
                </a:solidFill>
              </a:defRPr>
            </a:pPr>
            <a:r>
              <a:t>Reminder #1: three business days later</a:t>
            </a:r>
          </a:p>
          <a:p>
            <a:pPr lvl="2" marL="749236" indent="-149845" defTabSz="599387">
              <a:lnSpc>
                <a:spcPct val="120000"/>
              </a:lnSpc>
              <a:spcBef>
                <a:spcPts val="100"/>
              </a:spcBef>
              <a:defRPr sz="2000">
                <a:solidFill>
                  <a:srgbClr val="262626"/>
                </a:solidFill>
              </a:defRPr>
            </a:pPr>
            <a:r>
              <a:t>Reminder #2: seven business days later</a:t>
            </a:r>
          </a:p>
          <a:p>
            <a:pPr lvl="1" marL="449541" indent="-149845" defTabSz="599387">
              <a:lnSpc>
                <a:spcPct val="120000"/>
              </a:lnSpc>
              <a:spcBef>
                <a:spcPts val="100"/>
              </a:spcBef>
              <a:buChar char="•"/>
              <a:defRPr sz="2000">
                <a:solidFill>
                  <a:srgbClr val="262626"/>
                </a:solidFill>
              </a:defRPr>
            </a:pPr>
            <a:r>
              <a:t>Response received before reminder #1 pops up, you may have a Booster.  Schedule informational interview within 24 hrs.</a:t>
            </a:r>
          </a:p>
          <a:p>
            <a:pPr lvl="1" marL="449541" indent="-149845" defTabSz="599387">
              <a:lnSpc>
                <a:spcPct val="120000"/>
              </a:lnSpc>
              <a:spcBef>
                <a:spcPts val="100"/>
              </a:spcBef>
              <a:buChar char="•"/>
              <a:defRPr sz="2000">
                <a:solidFill>
                  <a:srgbClr val="262626"/>
                </a:solidFill>
              </a:defRPr>
            </a:pPr>
            <a:r>
              <a:t>If no response is received before reminder #1 (3 business days), initiate outreach to a second contact at that target company</a:t>
            </a:r>
          </a:p>
          <a:p>
            <a:pPr marL="149846" indent="-149846" defTabSz="599387">
              <a:lnSpc>
                <a:spcPct val="120000"/>
              </a:lnSpc>
              <a:spcBef>
                <a:spcPts val="500"/>
              </a:spcBef>
              <a:defRPr sz="2000">
                <a:solidFill>
                  <a:srgbClr val="262626"/>
                </a:solidFill>
              </a:defRPr>
            </a:pPr>
            <a:r>
              <a:t>Initiate contact with new target employers beyond Top 5 whenever Booster has been identified, or employer ruled out, or time permits</a:t>
            </a:r>
          </a:p>
          <a:p>
            <a:pPr marL="149846" indent="-149846" defTabSz="599387">
              <a:lnSpc>
                <a:spcPct val="120000"/>
              </a:lnSpc>
              <a:spcBef>
                <a:spcPts val="500"/>
              </a:spcBef>
              <a:defRPr sz="2000">
                <a:solidFill>
                  <a:srgbClr val="262626"/>
                </a:solidFill>
              </a:defRPr>
            </a:pPr>
            <a:r>
              <a:t>Do not take on more companies than allows you to maintain the 3B7 routine and timing</a:t>
            </a:r>
          </a:p>
        </p:txBody>
      </p:sp>
      <p:pic>
        <p:nvPicPr>
          <p:cNvPr id="223" name="Image" descr="Image"/>
          <p:cNvPicPr>
            <a:picLocks noChangeAspect="1"/>
          </p:cNvPicPr>
          <p:nvPr/>
        </p:nvPicPr>
        <p:blipFill>
          <a:blip r:embed="rId2">
            <a:extLst/>
          </a:blip>
          <a:stretch>
            <a:fillRect/>
          </a:stretch>
        </p:blipFill>
        <p:spPr>
          <a:xfrm>
            <a:off x="8176784" y="1512887"/>
            <a:ext cx="922315" cy="922314"/>
          </a:xfrm>
          <a:prstGeom prst="rect">
            <a:avLst/>
          </a:prstGeom>
          <a:ln w="12700">
            <a:miter lim="400000"/>
          </a:ln>
        </p:spPr>
      </p:pic>
      <p:sp>
        <p:nvSpPr>
          <p:cNvPr id="224" name="10min"/>
          <p:cNvSpPr txBox="1"/>
          <p:nvPr/>
        </p:nvSpPr>
        <p:spPr>
          <a:xfrm>
            <a:off x="8344912" y="2530448"/>
            <a:ext cx="586055"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10min</a:t>
            </a:r>
          </a:p>
        </p:txBody>
      </p:sp>
      <p:sp>
        <p:nvSpPr>
          <p:cNvPr id="225" name="Establish 3B7 tracking on calendar 10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Establish 3B7 tracking on calendar 10 minutes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Your Job Search system is in place!"/>
          <p:cNvSpPr txBox="1"/>
          <p:nvPr>
            <p:ph type="title"/>
          </p:nvPr>
        </p:nvSpPr>
        <p:spPr>
          <a:xfrm>
            <a:off x="457200" y="274637"/>
            <a:ext cx="8229600" cy="1143004"/>
          </a:xfrm>
          <a:prstGeom prst="rect">
            <a:avLst/>
          </a:prstGeom>
        </p:spPr>
        <p:txBody>
          <a:bodyPr/>
          <a:lstStyle>
            <a:lvl1pPr defTabSz="420623">
              <a:defRPr sz="4000"/>
            </a:lvl1pPr>
          </a:lstStyle>
          <a:p>
            <a:pPr/>
            <a:r>
              <a:t>Your Job Search system is in place!</a:t>
            </a:r>
          </a:p>
        </p:txBody>
      </p:sp>
      <p:sp>
        <p:nvSpPr>
          <p:cNvPr id="228" name="“Within that 2-hour period, I’d create a 40-employer target list sorted into a precise order of attack based on easy-to-find data, draft an effective outreach e-mail template, identify the most promising starting contact at each of my Top 5 employers, and sent my first batch of informational interview requests out.  Further effort beyond that would serve only to exhaust me, since the bottleneck in the job search process is not work ethic but the speed at which potential advocates respond.”  Steve Dalton"/>
          <p:cNvSpPr txBox="1"/>
          <p:nvPr/>
        </p:nvSpPr>
        <p:spPr>
          <a:xfrm>
            <a:off x="503251" y="1433767"/>
            <a:ext cx="7959698" cy="35915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2200"/>
            </a:pPr>
            <a:r>
              <a:t>“Within that 2-hour period, I’d create a 40-employer target list sorted into a precise order of attack based on easy-to-find data, draft an effective outreach e-mail template, identify the most promising starting contact at each of my Top 5 employers, and sent my first batch of informational interview requests out.  Further effort beyond that would serve only to exhaust me, since the bottleneck in the job search process is not work ethic but the speed at which potential advocates respond.”  </a:t>
            </a:r>
            <a:r>
              <a:rPr i="1"/>
              <a:t>Steve Dalton</a:t>
            </a:r>
          </a:p>
        </p:txBody>
      </p:sp>
      <p:pic>
        <p:nvPicPr>
          <p:cNvPr id="229" name="Image" descr="Image"/>
          <p:cNvPicPr>
            <a:picLocks noChangeAspect="1"/>
          </p:cNvPicPr>
          <p:nvPr/>
        </p:nvPicPr>
        <p:blipFill>
          <a:blip r:embed="rId2">
            <a:extLst/>
          </a:blip>
          <a:stretch>
            <a:fillRect/>
          </a:stretch>
        </p:blipFill>
        <p:spPr>
          <a:xfrm>
            <a:off x="2700844" y="5525580"/>
            <a:ext cx="1429197" cy="1429198"/>
          </a:xfrm>
          <a:prstGeom prst="rect">
            <a:avLst/>
          </a:prstGeom>
          <a:ln w="12700">
            <a:miter lim="400000"/>
          </a:ln>
        </p:spPr>
      </p:pic>
      <p:pic>
        <p:nvPicPr>
          <p:cNvPr id="230" name="Image" descr="Image"/>
          <p:cNvPicPr>
            <a:picLocks noChangeAspect="1"/>
          </p:cNvPicPr>
          <p:nvPr/>
        </p:nvPicPr>
        <p:blipFill>
          <a:blip r:embed="rId3">
            <a:extLst/>
          </a:blip>
          <a:stretch>
            <a:fillRect/>
          </a:stretch>
        </p:blipFill>
        <p:spPr>
          <a:xfrm>
            <a:off x="7421078" y="5041455"/>
            <a:ext cx="1143051" cy="1143052"/>
          </a:xfrm>
          <a:prstGeom prst="rect">
            <a:avLst/>
          </a:prstGeom>
          <a:ln w="12700">
            <a:miter lim="400000"/>
          </a:ln>
        </p:spPr>
      </p:pic>
      <p:sp>
        <p:nvSpPr>
          <p:cNvPr id="231" name="120 minutes!"/>
          <p:cNvSpPr txBox="1"/>
          <p:nvPr/>
        </p:nvSpPr>
        <p:spPr>
          <a:xfrm>
            <a:off x="7278006" y="6240779"/>
            <a:ext cx="1429191" cy="358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120 minutes!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82341">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233" name="Step 3:  Recruit"/>
          <p:cNvSpPr txBox="1"/>
          <p:nvPr>
            <p:ph type="title"/>
          </p:nvPr>
        </p:nvSpPr>
        <p:spPr>
          <a:xfrm>
            <a:off x="457200" y="274637"/>
            <a:ext cx="8229600" cy="1143004"/>
          </a:xfrm>
          <a:prstGeom prst="rect">
            <a:avLst/>
          </a:prstGeom>
        </p:spPr>
        <p:txBody>
          <a:bodyPr/>
          <a:lstStyle/>
          <a:p>
            <a:pPr/>
            <a:r>
              <a:t>Step 3:  Recruit</a:t>
            </a:r>
          </a:p>
        </p:txBody>
      </p:sp>
      <p:sp>
        <p:nvSpPr>
          <p:cNvPr id="234" name="They said yes!  What is next?"/>
          <p:cNvSpPr txBox="1"/>
          <p:nvPr/>
        </p:nvSpPr>
        <p:spPr>
          <a:xfrm>
            <a:off x="2493130" y="1846578"/>
            <a:ext cx="3714782" cy="421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200"/>
            </a:lvl1pPr>
          </a:lstStyle>
          <a:p>
            <a:pPr/>
            <a:r>
              <a:t>They said yes!  What is next?</a:t>
            </a:r>
          </a:p>
        </p:txBody>
      </p:sp>
      <p:grpSp>
        <p:nvGrpSpPr>
          <p:cNvPr id="247" name="Diagram 4"/>
          <p:cNvGrpSpPr/>
          <p:nvPr/>
        </p:nvGrpSpPr>
        <p:grpSpPr>
          <a:xfrm>
            <a:off x="342542" y="2427091"/>
            <a:ext cx="7994486" cy="3446546"/>
            <a:chOff x="0" y="0"/>
            <a:chExt cx="7994485" cy="3446545"/>
          </a:xfrm>
        </p:grpSpPr>
        <p:sp>
          <p:nvSpPr>
            <p:cNvPr id="235" name="Circle"/>
            <p:cNvSpPr/>
            <p:nvPr/>
          </p:nvSpPr>
          <p:spPr>
            <a:xfrm>
              <a:off x="5551524" y="501781"/>
              <a:ext cx="2442961" cy="2443413"/>
            </a:xfrm>
            <a:prstGeom prst="ellipse">
              <a:avLst/>
            </a:prstGeom>
            <a:solidFill>
              <a:srgbClr val="218F46"/>
            </a:solidFill>
            <a:ln w="12700" cap="flat">
              <a:solidFill>
                <a:srgbClr val="FFFFFF"/>
              </a:solidFill>
              <a:prstDash val="solid"/>
              <a:miter lim="800000"/>
            </a:ln>
            <a:effectLst/>
          </p:spPr>
          <p:txBody>
            <a:bodyPr wrap="square" lIns="45718" tIns="45718" rIns="45718" bIns="45718" numCol="1" anchor="t">
              <a:noAutofit/>
            </a:bodyPr>
            <a:lstStyle/>
            <a:p>
              <a:pPr/>
            </a:p>
          </p:txBody>
        </p:sp>
        <p:grpSp>
          <p:nvGrpSpPr>
            <p:cNvPr id="238" name="Group"/>
            <p:cNvGrpSpPr/>
            <p:nvPr/>
          </p:nvGrpSpPr>
          <p:grpSpPr>
            <a:xfrm>
              <a:off x="5632636" y="583239"/>
              <a:ext cx="2280735" cy="2280495"/>
              <a:chOff x="0" y="0"/>
              <a:chExt cx="2280734" cy="2280493"/>
            </a:xfrm>
          </p:grpSpPr>
          <p:sp>
            <p:nvSpPr>
              <p:cNvPr id="236" name="Circle"/>
              <p:cNvSpPr/>
              <p:nvPr/>
            </p:nvSpPr>
            <p:spPr>
              <a:xfrm>
                <a:off x="-1" y="-1"/>
                <a:ext cx="2280735" cy="2280495"/>
              </a:xfrm>
              <a:prstGeom prst="ellipse">
                <a:avLst/>
              </a:prstGeom>
              <a:solidFill>
                <a:srgbClr val="FFFFFF">
                  <a:alpha val="90000"/>
                </a:srgbClr>
              </a:solidFill>
              <a:ln w="12700" cap="flat">
                <a:solidFill>
                  <a:srgbClr val="5B9BD5"/>
                </a:solidFill>
                <a:prstDash val="solid"/>
                <a:miter lim="800000"/>
              </a:ln>
              <a:effectLst/>
            </p:spPr>
            <p:txBody>
              <a:bodyPr wrap="square" lIns="45718" tIns="45718" rIns="45718" bIns="45718" numCol="1" anchor="ctr">
                <a:noAutofit/>
              </a:bodyPr>
              <a:lstStyle/>
              <a:p>
                <a:pPr algn="ctr" defTabSz="1066800">
                  <a:lnSpc>
                    <a:spcPct val="90000"/>
                  </a:lnSpc>
                  <a:spcBef>
                    <a:spcPts val="700"/>
                  </a:spcBef>
                </a:pPr>
              </a:p>
            </p:txBody>
          </p:sp>
          <p:sp>
            <p:nvSpPr>
              <p:cNvPr id="237" name="Follow-up"/>
              <p:cNvSpPr txBox="1"/>
              <p:nvPr/>
            </p:nvSpPr>
            <p:spPr>
              <a:xfrm>
                <a:off x="326046" y="931965"/>
                <a:ext cx="1628643" cy="4165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 tIns="30480" rIns="30480" bIns="30480" numCol="1" anchor="ctr">
                <a:spAutoFit/>
              </a:bodyPr>
              <a:lstStyle>
                <a:lvl1pPr algn="ctr" defTabSz="1066800">
                  <a:lnSpc>
                    <a:spcPct val="90000"/>
                  </a:lnSpc>
                  <a:spcBef>
                    <a:spcPts val="1000"/>
                  </a:spcBef>
                  <a:defRPr sz="2400"/>
                </a:lvl1pPr>
              </a:lstStyle>
              <a:p>
                <a:pPr/>
                <a:r>
                  <a:t>Follow-up</a:t>
                </a:r>
              </a:p>
            </p:txBody>
          </p:sp>
        </p:grpSp>
        <p:sp>
          <p:nvSpPr>
            <p:cNvPr id="239" name="Shape"/>
            <p:cNvSpPr/>
            <p:nvPr/>
          </p:nvSpPr>
          <p:spPr>
            <a:xfrm rot="2700000">
              <a:off x="3029600" y="504734"/>
              <a:ext cx="2437076" cy="2437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218F46"/>
            </a:solidFill>
            <a:ln w="12700" cap="flat">
              <a:solidFill>
                <a:srgbClr val="FFFFFF"/>
              </a:solidFill>
              <a:prstDash val="solid"/>
              <a:miter lim="800000"/>
            </a:ln>
            <a:effectLst/>
          </p:spPr>
          <p:txBody>
            <a:bodyPr wrap="square" lIns="45718" tIns="45718" rIns="45718" bIns="45718" numCol="1" anchor="t">
              <a:noAutofit/>
            </a:bodyPr>
            <a:lstStyle/>
            <a:p>
              <a:pPr/>
            </a:p>
          </p:txBody>
        </p:sp>
        <p:grpSp>
          <p:nvGrpSpPr>
            <p:cNvPr id="242" name="Group"/>
            <p:cNvGrpSpPr/>
            <p:nvPr/>
          </p:nvGrpSpPr>
          <p:grpSpPr>
            <a:xfrm>
              <a:off x="3107770" y="583239"/>
              <a:ext cx="2280735" cy="2280495"/>
              <a:chOff x="0" y="0"/>
              <a:chExt cx="2280734" cy="2280493"/>
            </a:xfrm>
          </p:grpSpPr>
          <p:sp>
            <p:nvSpPr>
              <p:cNvPr id="240" name="Circle"/>
              <p:cNvSpPr/>
              <p:nvPr/>
            </p:nvSpPr>
            <p:spPr>
              <a:xfrm>
                <a:off x="-1" y="-1"/>
                <a:ext cx="2280735" cy="2280495"/>
              </a:xfrm>
              <a:prstGeom prst="ellipse">
                <a:avLst/>
              </a:prstGeom>
              <a:solidFill>
                <a:srgbClr val="FFFFFF">
                  <a:alpha val="90000"/>
                </a:srgbClr>
              </a:solidFill>
              <a:ln w="12700" cap="flat">
                <a:solidFill>
                  <a:srgbClr val="5B9BD5"/>
                </a:solidFill>
                <a:prstDash val="solid"/>
                <a:miter lim="800000"/>
              </a:ln>
              <a:effectLst/>
            </p:spPr>
            <p:txBody>
              <a:bodyPr wrap="square" lIns="45718" tIns="45718" rIns="45718" bIns="45718" numCol="1" anchor="ctr">
                <a:noAutofit/>
              </a:bodyPr>
              <a:lstStyle/>
              <a:p>
                <a:pPr algn="ctr" defTabSz="1066800">
                  <a:lnSpc>
                    <a:spcPct val="90000"/>
                  </a:lnSpc>
                  <a:spcBef>
                    <a:spcPts val="700"/>
                  </a:spcBef>
                </a:pPr>
              </a:p>
            </p:txBody>
          </p:sp>
          <p:sp>
            <p:nvSpPr>
              <p:cNvPr id="241" name="TIARA Framework"/>
              <p:cNvSpPr txBox="1"/>
              <p:nvPr/>
            </p:nvSpPr>
            <p:spPr>
              <a:xfrm>
                <a:off x="326044" y="771945"/>
                <a:ext cx="1628643"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 tIns="30480" rIns="30480" bIns="30480" numCol="1" anchor="ctr">
                <a:spAutoFit/>
              </a:bodyPr>
              <a:lstStyle>
                <a:lvl1pPr algn="ctr" defTabSz="1066800">
                  <a:lnSpc>
                    <a:spcPct val="90000"/>
                  </a:lnSpc>
                  <a:spcBef>
                    <a:spcPts val="1000"/>
                  </a:spcBef>
                  <a:defRPr sz="2400"/>
                </a:lvl1pPr>
              </a:lstStyle>
              <a:p>
                <a:pPr/>
                <a:r>
                  <a:t>TIARA Framework</a:t>
                </a:r>
              </a:p>
            </p:txBody>
          </p:sp>
        </p:grpSp>
        <p:sp>
          <p:nvSpPr>
            <p:cNvPr id="243" name="Shape"/>
            <p:cNvSpPr/>
            <p:nvPr/>
          </p:nvSpPr>
          <p:spPr>
            <a:xfrm rot="2700000">
              <a:off x="504734" y="504734"/>
              <a:ext cx="2437075" cy="2437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218F46"/>
            </a:solidFill>
            <a:ln w="12700" cap="flat">
              <a:solidFill>
                <a:srgbClr val="FFFFFF"/>
              </a:solidFill>
              <a:prstDash val="solid"/>
              <a:miter lim="800000"/>
            </a:ln>
            <a:effectLst/>
          </p:spPr>
          <p:txBody>
            <a:bodyPr wrap="square" lIns="45718" tIns="45718" rIns="45718" bIns="45718" numCol="1" anchor="t">
              <a:noAutofit/>
            </a:bodyPr>
            <a:lstStyle/>
            <a:p>
              <a:pPr/>
            </a:p>
          </p:txBody>
        </p:sp>
        <p:grpSp>
          <p:nvGrpSpPr>
            <p:cNvPr id="246" name="Group"/>
            <p:cNvGrpSpPr/>
            <p:nvPr/>
          </p:nvGrpSpPr>
          <p:grpSpPr>
            <a:xfrm>
              <a:off x="582904" y="583239"/>
              <a:ext cx="2280735" cy="2280495"/>
              <a:chOff x="0" y="0"/>
              <a:chExt cx="2280734" cy="2280493"/>
            </a:xfrm>
          </p:grpSpPr>
          <p:sp>
            <p:nvSpPr>
              <p:cNvPr id="244" name="Circle"/>
              <p:cNvSpPr/>
              <p:nvPr/>
            </p:nvSpPr>
            <p:spPr>
              <a:xfrm>
                <a:off x="-1" y="-1"/>
                <a:ext cx="2280735" cy="2280495"/>
              </a:xfrm>
              <a:prstGeom prst="ellipse">
                <a:avLst/>
              </a:prstGeom>
              <a:solidFill>
                <a:srgbClr val="FFFFFF">
                  <a:alpha val="90000"/>
                </a:srgbClr>
              </a:solidFill>
              <a:ln w="12700" cap="flat">
                <a:solidFill>
                  <a:srgbClr val="5B9BD5"/>
                </a:solidFill>
                <a:prstDash val="solid"/>
                <a:miter lim="800000"/>
              </a:ln>
              <a:effectLst/>
            </p:spPr>
            <p:txBody>
              <a:bodyPr wrap="square" lIns="45718" tIns="45718" rIns="45718" bIns="45718" numCol="1" anchor="ctr">
                <a:noAutofit/>
              </a:bodyPr>
              <a:lstStyle/>
              <a:p>
                <a:pPr algn="ctr" defTabSz="1066800">
                  <a:lnSpc>
                    <a:spcPct val="90000"/>
                  </a:lnSpc>
                  <a:spcBef>
                    <a:spcPts val="700"/>
                  </a:spcBef>
                </a:pPr>
              </a:p>
            </p:txBody>
          </p:sp>
          <p:sp>
            <p:nvSpPr>
              <p:cNvPr id="245" name="Research"/>
              <p:cNvSpPr txBox="1"/>
              <p:nvPr/>
            </p:nvSpPr>
            <p:spPr>
              <a:xfrm>
                <a:off x="326045" y="931965"/>
                <a:ext cx="1628642" cy="4165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 tIns="30480" rIns="30480" bIns="30480" numCol="1" anchor="ctr">
                <a:spAutoFit/>
              </a:bodyPr>
              <a:lstStyle>
                <a:lvl1pPr algn="ctr" defTabSz="1066800">
                  <a:lnSpc>
                    <a:spcPct val="90000"/>
                  </a:lnSpc>
                  <a:spcBef>
                    <a:spcPts val="1000"/>
                  </a:spcBef>
                  <a:defRPr sz="2400"/>
                </a:lvl1pPr>
              </a:lstStyle>
              <a:p>
                <a:pPr/>
                <a:r>
                  <a:t>Research</a:t>
                </a:r>
              </a:p>
            </p:txBody>
          </p:sp>
        </p:gr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search"/>
          <p:cNvSpPr txBox="1"/>
          <p:nvPr>
            <p:ph type="title"/>
          </p:nvPr>
        </p:nvSpPr>
        <p:spPr>
          <a:xfrm>
            <a:off x="457200" y="274637"/>
            <a:ext cx="8229600" cy="1143004"/>
          </a:xfrm>
          <a:prstGeom prst="rect">
            <a:avLst/>
          </a:prstGeom>
        </p:spPr>
        <p:txBody>
          <a:bodyPr/>
          <a:lstStyle/>
          <a:p>
            <a:pPr/>
            <a:r>
              <a:t>Research</a:t>
            </a:r>
          </a:p>
        </p:txBody>
      </p:sp>
      <p:sp>
        <p:nvSpPr>
          <p:cNvPr id="250" name="Conduct External Research, 15 min for 30 min conversation…"/>
          <p:cNvSpPr txBox="1"/>
          <p:nvPr/>
        </p:nvSpPr>
        <p:spPr>
          <a:xfrm>
            <a:off x="457200" y="1438760"/>
            <a:ext cx="8229601" cy="51231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71448" indent="-171448" defTabSz="685800">
              <a:lnSpc>
                <a:spcPct val="120000"/>
              </a:lnSpc>
              <a:spcBef>
                <a:spcPts val="700"/>
              </a:spcBef>
              <a:buSzPct val="100000"/>
              <a:buFont typeface="Arial"/>
              <a:buChar char="•"/>
              <a:defRPr sz="2200">
                <a:solidFill>
                  <a:srgbClr val="262626"/>
                </a:solidFill>
              </a:defRPr>
            </a:pPr>
            <a:r>
              <a:t>Conduct External Research, 15 min for 30 min conversation</a:t>
            </a:r>
          </a:p>
          <a:p>
            <a:pPr lvl="1" marL="514350" indent="-171450" defTabSz="685800">
              <a:lnSpc>
                <a:spcPct val="120000"/>
              </a:lnSpc>
              <a:spcBef>
                <a:spcPts val="300"/>
              </a:spcBef>
              <a:buSzPct val="100000"/>
              <a:buFont typeface="Arial"/>
              <a:buChar char="•"/>
              <a:defRPr sz="2200">
                <a:solidFill>
                  <a:srgbClr val="262626"/>
                </a:solidFill>
              </a:defRPr>
            </a:pPr>
            <a:r>
              <a:t>SWOT Analysis (Hoovers, Data Monitor, Vault, Wet Feet)</a:t>
            </a:r>
          </a:p>
          <a:p>
            <a:pPr lvl="1" marL="514350" indent="-171450" defTabSz="685800">
              <a:lnSpc>
                <a:spcPct val="120000"/>
              </a:lnSpc>
              <a:spcBef>
                <a:spcPts val="300"/>
              </a:spcBef>
              <a:buSzPct val="100000"/>
              <a:buFont typeface="Arial"/>
              <a:buChar char="•"/>
              <a:defRPr sz="2200">
                <a:solidFill>
                  <a:srgbClr val="262626"/>
                </a:solidFill>
              </a:defRPr>
            </a:pPr>
            <a:r>
              <a:t>Review company news on website, know their good news</a:t>
            </a:r>
          </a:p>
          <a:p>
            <a:pPr lvl="1" marL="514350" indent="-171450" defTabSz="685800">
              <a:lnSpc>
                <a:spcPct val="120000"/>
              </a:lnSpc>
              <a:spcBef>
                <a:spcPts val="300"/>
              </a:spcBef>
              <a:buSzPct val="100000"/>
              <a:buFont typeface="Arial"/>
              <a:buChar char="•"/>
              <a:defRPr sz="2200">
                <a:solidFill>
                  <a:srgbClr val="262626"/>
                </a:solidFill>
              </a:defRPr>
            </a:pPr>
            <a:r>
              <a:t>LinkedIn newsfeed</a:t>
            </a:r>
          </a:p>
          <a:p>
            <a:pPr lvl="1" marL="514350" indent="-171450" defTabSz="685800">
              <a:lnSpc>
                <a:spcPct val="120000"/>
              </a:lnSpc>
              <a:spcBef>
                <a:spcPts val="300"/>
              </a:spcBef>
              <a:buSzPct val="100000"/>
              <a:buFont typeface="Arial"/>
              <a:buChar char="•"/>
              <a:defRPr sz="2200">
                <a:solidFill>
                  <a:srgbClr val="262626"/>
                </a:solidFill>
              </a:defRPr>
            </a:pPr>
            <a:r>
              <a:t>Identify any negative news about contact and/or company.  Be aware, don’t initiate conversations about their bad news.</a:t>
            </a:r>
          </a:p>
          <a:p>
            <a:pPr lvl="1" marL="514350" indent="-171450" defTabSz="685800">
              <a:lnSpc>
                <a:spcPct val="120000"/>
              </a:lnSpc>
              <a:spcBef>
                <a:spcPts val="300"/>
              </a:spcBef>
              <a:buSzPct val="100000"/>
              <a:buFont typeface="Arial"/>
              <a:buChar char="•"/>
              <a:defRPr sz="2200">
                <a:solidFill>
                  <a:srgbClr val="262626"/>
                </a:solidFill>
              </a:defRPr>
            </a:pPr>
            <a:r>
              <a:t>Contact’s LinkedIn profile, company bio, articles, etc.</a:t>
            </a:r>
          </a:p>
          <a:p>
            <a:pPr lvl="1" marL="514350" indent="-171450" defTabSz="685800">
              <a:lnSpc>
                <a:spcPct val="120000"/>
              </a:lnSpc>
              <a:spcBef>
                <a:spcPts val="300"/>
              </a:spcBef>
              <a:buSzPct val="100000"/>
              <a:buFont typeface="Arial"/>
              <a:buChar char="•"/>
              <a:defRPr sz="2200">
                <a:solidFill>
                  <a:srgbClr val="262626"/>
                </a:solidFill>
              </a:defRPr>
            </a:pPr>
            <a:r>
              <a:t>Be prepared for “Big 3” questions:</a:t>
            </a:r>
          </a:p>
          <a:p>
            <a:pPr lvl="2" marL="1085850" indent="-171450" defTabSz="685800">
              <a:lnSpc>
                <a:spcPct val="120000"/>
              </a:lnSpc>
              <a:spcBef>
                <a:spcPts val="300"/>
              </a:spcBef>
              <a:buSzPct val="100000"/>
              <a:buFont typeface="Arial"/>
              <a:buChar char="•"/>
              <a:defRPr sz="2200">
                <a:solidFill>
                  <a:srgbClr val="262626"/>
                </a:solidFill>
              </a:defRPr>
            </a:pPr>
            <a:r>
              <a:t>Tell me about yourself?</a:t>
            </a:r>
          </a:p>
          <a:p>
            <a:pPr lvl="2" marL="1085850" indent="-171450" defTabSz="685800">
              <a:lnSpc>
                <a:spcPct val="120000"/>
              </a:lnSpc>
              <a:spcBef>
                <a:spcPts val="300"/>
              </a:spcBef>
              <a:buSzPct val="100000"/>
              <a:buFont typeface="Arial"/>
              <a:buChar char="•"/>
              <a:defRPr sz="2200">
                <a:solidFill>
                  <a:srgbClr val="262626"/>
                </a:solidFill>
              </a:defRPr>
            </a:pPr>
            <a:r>
              <a:t>Why are you interested in our company?</a:t>
            </a:r>
          </a:p>
          <a:p>
            <a:pPr lvl="2" marL="1085850" indent="-171450" defTabSz="685800">
              <a:lnSpc>
                <a:spcPct val="120000"/>
              </a:lnSpc>
              <a:spcBef>
                <a:spcPts val="300"/>
              </a:spcBef>
              <a:buSzPct val="100000"/>
              <a:buFont typeface="Arial"/>
              <a:buChar char="•"/>
              <a:defRPr sz="2200">
                <a:solidFill>
                  <a:srgbClr val="262626"/>
                </a:solidFill>
              </a:defRPr>
            </a:pPr>
            <a:r>
              <a:t>Why are you interested in our industry and/or function?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Informational Interview"/>
          <p:cNvSpPr txBox="1"/>
          <p:nvPr>
            <p:ph type="title"/>
          </p:nvPr>
        </p:nvSpPr>
        <p:spPr>
          <a:xfrm>
            <a:off x="457200" y="274637"/>
            <a:ext cx="8229600" cy="1143004"/>
          </a:xfrm>
          <a:prstGeom prst="rect">
            <a:avLst/>
          </a:prstGeom>
        </p:spPr>
        <p:txBody>
          <a:bodyPr/>
          <a:lstStyle/>
          <a:p>
            <a:pPr/>
            <a:r>
              <a:t>Informational Interview</a:t>
            </a:r>
          </a:p>
        </p:txBody>
      </p:sp>
      <p:sp>
        <p:nvSpPr>
          <p:cNvPr id="253" name="Phase 1: Small Talk…"/>
          <p:cNvSpPr txBox="1"/>
          <p:nvPr/>
        </p:nvSpPr>
        <p:spPr>
          <a:xfrm>
            <a:off x="206990" y="1171447"/>
            <a:ext cx="8730020" cy="5697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71448" indent="-171448" defTabSz="685800">
              <a:lnSpc>
                <a:spcPct val="120000"/>
              </a:lnSpc>
              <a:spcBef>
                <a:spcPts val="700"/>
              </a:spcBef>
              <a:buSzPct val="100000"/>
              <a:buFont typeface="Arial"/>
              <a:buChar char="•"/>
              <a:defRPr sz="2200">
                <a:solidFill>
                  <a:srgbClr val="262626"/>
                </a:solidFill>
              </a:defRPr>
            </a:pPr>
            <a:r>
              <a:t>Phase 1: Small Talk</a:t>
            </a:r>
          </a:p>
          <a:p>
            <a:pPr lvl="1" marL="514350" indent="-171450" defTabSz="685800">
              <a:lnSpc>
                <a:spcPct val="120000"/>
              </a:lnSpc>
              <a:spcBef>
                <a:spcPts val="300"/>
              </a:spcBef>
              <a:buSzPct val="100000"/>
              <a:buFont typeface="Arial"/>
              <a:buChar char="•"/>
              <a:defRPr sz="2200">
                <a:solidFill>
                  <a:srgbClr val="262626"/>
                </a:solidFill>
              </a:defRPr>
            </a:pPr>
            <a:r>
              <a:t>Express gratitude</a:t>
            </a:r>
          </a:p>
          <a:p>
            <a:pPr lvl="1" marL="514350" indent="-171450" defTabSz="685800">
              <a:lnSpc>
                <a:spcPct val="120000"/>
              </a:lnSpc>
              <a:spcBef>
                <a:spcPts val="300"/>
              </a:spcBef>
              <a:buSzPct val="100000"/>
              <a:buFont typeface="Arial"/>
              <a:buChar char="•"/>
              <a:defRPr sz="2200">
                <a:solidFill>
                  <a:srgbClr val="262626"/>
                </a:solidFill>
              </a:defRPr>
            </a:pPr>
            <a:r>
              <a:t>“How is your day going so far?” </a:t>
            </a:r>
          </a:p>
          <a:p>
            <a:pPr lvl="1" marL="514350" indent="-171450" defTabSz="685800">
              <a:lnSpc>
                <a:spcPct val="120000"/>
              </a:lnSpc>
              <a:spcBef>
                <a:spcPts val="300"/>
              </a:spcBef>
              <a:buSzPct val="100000"/>
              <a:buFont typeface="Arial"/>
              <a:buChar char="•"/>
              <a:defRPr sz="2200">
                <a:solidFill>
                  <a:srgbClr val="262626"/>
                </a:solidFill>
              </a:defRPr>
            </a:pPr>
            <a:r>
              <a:t>“What projects are you working on?”</a:t>
            </a:r>
          </a:p>
          <a:p>
            <a:pPr lvl="1" marL="514350" indent="-171450" defTabSz="685800">
              <a:lnSpc>
                <a:spcPct val="120000"/>
              </a:lnSpc>
              <a:spcBef>
                <a:spcPts val="300"/>
              </a:spcBef>
              <a:buSzPct val="100000"/>
              <a:buFont typeface="Arial"/>
              <a:buChar char="•"/>
              <a:defRPr sz="2200">
                <a:solidFill>
                  <a:srgbClr val="262626"/>
                </a:solidFill>
              </a:defRPr>
            </a:pPr>
            <a:r>
              <a:t>“ I would like to hear more about your background. How did you come into your current position?”</a:t>
            </a:r>
          </a:p>
          <a:p>
            <a:pPr marL="171448" indent="-171448" defTabSz="685800">
              <a:lnSpc>
                <a:spcPct val="120000"/>
              </a:lnSpc>
              <a:spcBef>
                <a:spcPts val="700"/>
              </a:spcBef>
              <a:buSzPct val="100000"/>
              <a:buFont typeface="Arial"/>
              <a:buChar char="•"/>
              <a:defRPr sz="2200">
                <a:solidFill>
                  <a:srgbClr val="262626"/>
                </a:solidFill>
              </a:defRPr>
            </a:pPr>
            <a:r>
              <a:t>Phase 2: What is the TIARA Framework?</a:t>
            </a:r>
          </a:p>
          <a:p>
            <a:pPr lvl="1" marL="514350" indent="-171450" defTabSz="685800">
              <a:lnSpc>
                <a:spcPct val="120000"/>
              </a:lnSpc>
              <a:spcBef>
                <a:spcPts val="300"/>
              </a:spcBef>
              <a:buSzPct val="100000"/>
              <a:buFont typeface="Arial"/>
              <a:buChar char="•"/>
              <a:defRPr b="1" sz="2200" u="sng">
                <a:solidFill>
                  <a:srgbClr val="262626"/>
                </a:solidFill>
              </a:defRPr>
            </a:pPr>
            <a:r>
              <a:t>T</a:t>
            </a:r>
            <a:r>
              <a:rPr b="0" u="none"/>
              <a:t>rends</a:t>
            </a:r>
          </a:p>
          <a:p>
            <a:pPr lvl="1" marL="514350" indent="-171450" defTabSz="685800">
              <a:lnSpc>
                <a:spcPct val="120000"/>
              </a:lnSpc>
              <a:spcBef>
                <a:spcPts val="300"/>
              </a:spcBef>
              <a:buSzPct val="100000"/>
              <a:buFont typeface="Arial"/>
              <a:buChar char="•"/>
              <a:defRPr b="1" sz="2200" u="sng">
                <a:solidFill>
                  <a:srgbClr val="262626"/>
                </a:solidFill>
              </a:defRPr>
            </a:pPr>
            <a:r>
              <a:t>I</a:t>
            </a:r>
            <a:r>
              <a:rPr b="0" u="none"/>
              <a:t>nsights</a:t>
            </a:r>
          </a:p>
          <a:p>
            <a:pPr lvl="1" marL="514350" indent="-171450" defTabSz="685800">
              <a:lnSpc>
                <a:spcPct val="120000"/>
              </a:lnSpc>
              <a:spcBef>
                <a:spcPts val="300"/>
              </a:spcBef>
              <a:buSzPct val="100000"/>
              <a:buFont typeface="Arial"/>
              <a:buChar char="•"/>
              <a:defRPr b="1" sz="2200" u="sng">
                <a:solidFill>
                  <a:srgbClr val="262626"/>
                </a:solidFill>
              </a:defRPr>
            </a:pPr>
            <a:r>
              <a:t>A</a:t>
            </a:r>
            <a:r>
              <a:rPr b="0" u="none"/>
              <a:t>dvice</a:t>
            </a:r>
          </a:p>
          <a:p>
            <a:pPr lvl="1" marL="514350" indent="-171450" defTabSz="685800">
              <a:lnSpc>
                <a:spcPct val="120000"/>
              </a:lnSpc>
              <a:spcBef>
                <a:spcPts val="300"/>
              </a:spcBef>
              <a:buSzPct val="100000"/>
              <a:buFont typeface="Arial"/>
              <a:buChar char="•"/>
              <a:defRPr b="1" sz="2200" u="sng">
                <a:solidFill>
                  <a:srgbClr val="262626"/>
                </a:solidFill>
              </a:defRPr>
            </a:pPr>
            <a:r>
              <a:t>R</a:t>
            </a:r>
            <a:r>
              <a:rPr b="0" u="none"/>
              <a:t>esources</a:t>
            </a:r>
          </a:p>
          <a:p>
            <a:pPr lvl="1" marL="514350" indent="-171450" defTabSz="685800">
              <a:lnSpc>
                <a:spcPct val="120000"/>
              </a:lnSpc>
              <a:spcBef>
                <a:spcPts val="300"/>
              </a:spcBef>
              <a:buSzPct val="100000"/>
              <a:buFont typeface="Arial"/>
              <a:buChar char="•"/>
              <a:defRPr b="1" sz="2200" u="sng">
                <a:solidFill>
                  <a:srgbClr val="262626"/>
                </a:solidFill>
              </a:defRPr>
            </a:pPr>
            <a:r>
              <a:t>A</a:t>
            </a:r>
            <a:r>
              <a:rPr b="0" u="none"/>
              <a:t>ssignments</a:t>
            </a:r>
          </a:p>
          <a:p>
            <a:pPr marL="171448" indent="-171448" defTabSz="685800">
              <a:lnSpc>
                <a:spcPct val="120000"/>
              </a:lnSpc>
              <a:spcBef>
                <a:spcPts val="700"/>
              </a:spcBef>
              <a:buSzPct val="100000"/>
              <a:buFont typeface="Arial"/>
              <a:buChar char="•"/>
              <a:defRPr sz="2200">
                <a:solidFill>
                  <a:srgbClr val="262626"/>
                </a:solidFill>
              </a:defRPr>
            </a:pPr>
            <a:r>
              <a:t>Phase 3: Next Steps (“Who else do you recommend I speak with?”)</a:t>
            </a:r>
          </a:p>
        </p:txBody>
      </p:sp>
      <p:sp>
        <p:nvSpPr>
          <p:cNvPr id="254" name="Example questions for each TIARA step available…"/>
          <p:cNvSpPr txBox="1"/>
          <p:nvPr/>
        </p:nvSpPr>
        <p:spPr>
          <a:xfrm>
            <a:off x="3599105" y="4900931"/>
            <a:ext cx="5138695" cy="624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7BA0CD"/>
                </a:solidFill>
              </a:defRPr>
            </a:pPr>
            <a:r>
              <a:t>Example questions for each TIARA step available</a:t>
            </a:r>
          </a:p>
          <a:p>
            <a:pPr>
              <a:defRPr>
                <a:solidFill>
                  <a:srgbClr val="7BA0CD"/>
                </a:solidFill>
              </a:defRPr>
            </a:pPr>
            <a:r>
              <a:t>See resources noted on last slide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he Two Hour Job Search"/>
          <p:cNvSpPr txBox="1"/>
          <p:nvPr>
            <p:ph type="title"/>
          </p:nvPr>
        </p:nvSpPr>
        <p:spPr>
          <a:xfrm>
            <a:off x="457200" y="274637"/>
            <a:ext cx="8229600" cy="1143004"/>
          </a:xfrm>
          <a:prstGeom prst="rect">
            <a:avLst/>
          </a:prstGeom>
        </p:spPr>
        <p:txBody>
          <a:bodyPr/>
          <a:lstStyle/>
          <a:p>
            <a:pPr/>
            <a:r>
              <a:t>The Two Hour Job Search</a:t>
            </a:r>
          </a:p>
        </p:txBody>
      </p:sp>
      <p:grpSp>
        <p:nvGrpSpPr>
          <p:cNvPr id="126" name="Image"/>
          <p:cNvGrpSpPr/>
          <p:nvPr/>
        </p:nvGrpSpPr>
        <p:grpSpPr>
          <a:xfrm>
            <a:off x="698500" y="1549400"/>
            <a:ext cx="2768600" cy="4038600"/>
            <a:chOff x="0" y="0"/>
            <a:chExt cx="2768600" cy="4038600"/>
          </a:xfrm>
        </p:grpSpPr>
        <p:pic>
          <p:nvPicPr>
            <p:cNvPr id="124" name="Image" descr="Image"/>
            <p:cNvPicPr>
              <a:picLocks noChangeAspect="1"/>
            </p:cNvPicPr>
            <p:nvPr/>
          </p:nvPicPr>
          <p:blipFill>
            <a:blip r:embed="rId2">
              <a:extLst/>
            </a:blip>
            <a:stretch>
              <a:fillRect/>
            </a:stretch>
          </p:blipFill>
          <p:spPr>
            <a:xfrm>
              <a:off x="215900" y="139699"/>
              <a:ext cx="2336800" cy="3479801"/>
            </a:xfrm>
            <a:prstGeom prst="rect">
              <a:avLst/>
            </a:prstGeom>
            <a:ln w="12700" cap="flat">
              <a:noFill/>
              <a:miter lim="400000"/>
            </a:ln>
            <a:effectLst/>
          </p:spPr>
        </p:pic>
        <p:pic>
          <p:nvPicPr>
            <p:cNvPr id="125" name="Image" descr="Image"/>
            <p:cNvPicPr>
              <a:picLocks noChangeAspect="1"/>
            </p:cNvPicPr>
            <p:nvPr/>
          </p:nvPicPr>
          <p:blipFill>
            <a:blip r:embed="rId3">
              <a:extLst/>
            </a:blip>
            <a:stretch>
              <a:fillRect/>
            </a:stretch>
          </p:blipFill>
          <p:spPr>
            <a:xfrm>
              <a:off x="0" y="0"/>
              <a:ext cx="2768600" cy="4038600"/>
            </a:xfrm>
            <a:prstGeom prst="rect">
              <a:avLst/>
            </a:prstGeom>
            <a:ln w="12700" cap="flat">
              <a:noFill/>
              <a:miter lim="400000"/>
            </a:ln>
            <a:effectLst/>
          </p:spPr>
        </p:pic>
      </p:grpSp>
      <p:pic>
        <p:nvPicPr>
          <p:cNvPr id="127" name="Image" descr="Image"/>
          <p:cNvPicPr>
            <a:picLocks noChangeAspect="1"/>
          </p:cNvPicPr>
          <p:nvPr/>
        </p:nvPicPr>
        <p:blipFill>
          <a:blip r:embed="rId4">
            <a:extLst/>
          </a:blip>
          <a:stretch>
            <a:fillRect/>
          </a:stretch>
        </p:blipFill>
        <p:spPr>
          <a:xfrm>
            <a:off x="4102100" y="1238250"/>
            <a:ext cx="1377265" cy="2056334"/>
          </a:xfrm>
          <a:prstGeom prst="rect">
            <a:avLst/>
          </a:prstGeom>
          <a:ln w="12700">
            <a:miter lim="400000"/>
          </a:ln>
        </p:spPr>
      </p:pic>
      <p:sp>
        <p:nvSpPr>
          <p:cNvPr id="128" name="Steve Dalton is a senior career consultant and career programming director for the full-time MBA program at Duke University’s Fuqua School of Business. He holds his own MBA from the same institution and a chemical engineering degree from Case Western Reserve University. Prior to entering the career services industry, Dalton was an associate marketing manager at General Mills and a strategy consultant at A.T. Kearney."/>
          <p:cNvSpPr txBox="1"/>
          <p:nvPr/>
        </p:nvSpPr>
        <p:spPr>
          <a:xfrm>
            <a:off x="3796215" y="3395836"/>
            <a:ext cx="4648040" cy="2649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20000"/>
              </a:lnSpc>
              <a:defRPr sz="1600"/>
            </a:lvl1pPr>
          </a:lstStyle>
          <a:p>
            <a:pPr/>
            <a:r>
              <a:t>Steve Dalton is a senior career consultant and career programming director for the full-time MBA program at Duke University’s Fuqua School of Business. He holds his own MBA from the same institution and a chemical engineering degree from Case Western Reserve University. Prior to entering the career services industry, Dalton was an associate marketing manager at General Mills and a strategy consultant at A.T. Kearney.</a:t>
            </a:r>
          </a:p>
        </p:txBody>
      </p:sp>
      <p:sp>
        <p:nvSpPr>
          <p:cNvPr id="129" name="Used at over 20 MBA schools globally:  Duke, William &amp; Mary, Berkley, UCLA, Yale, Rice and more"/>
          <p:cNvSpPr txBox="1"/>
          <p:nvPr/>
        </p:nvSpPr>
        <p:spPr>
          <a:xfrm>
            <a:off x="180647" y="6306330"/>
            <a:ext cx="7825154"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solidFill>
                  <a:schemeClr val="accent1">
                    <a:satOff val="-4409"/>
                    <a:lumOff val="-10509"/>
                  </a:schemeClr>
                </a:solidFill>
              </a:defRPr>
            </a:lvl1pPr>
          </a:lstStyle>
          <a:p>
            <a:pPr/>
            <a:r>
              <a:t>Used at over 20 MBA schools globally:  Duke, William &amp; Mary, Berkley, UCLA, Yale, Rice and more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Follow up Communications"/>
          <p:cNvSpPr txBox="1"/>
          <p:nvPr>
            <p:ph type="title"/>
          </p:nvPr>
        </p:nvSpPr>
        <p:spPr>
          <a:xfrm>
            <a:off x="457200" y="274637"/>
            <a:ext cx="8229600" cy="1143004"/>
          </a:xfrm>
          <a:prstGeom prst="rect">
            <a:avLst/>
          </a:prstGeom>
        </p:spPr>
        <p:txBody>
          <a:bodyPr/>
          <a:lstStyle/>
          <a:p>
            <a:pPr/>
            <a:r>
              <a:t>Follow up Communications</a:t>
            </a:r>
          </a:p>
        </p:txBody>
      </p:sp>
      <p:sp>
        <p:nvSpPr>
          <p:cNvPr id="257" name="Send a “thank you” letter within 24 hours…"/>
          <p:cNvSpPr txBox="1"/>
          <p:nvPr/>
        </p:nvSpPr>
        <p:spPr>
          <a:xfrm>
            <a:off x="752011" y="1871504"/>
            <a:ext cx="7639978" cy="3756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71448" indent="-171448" defTabSz="685800">
              <a:lnSpc>
                <a:spcPct val="120000"/>
              </a:lnSpc>
              <a:spcBef>
                <a:spcPts val="700"/>
              </a:spcBef>
              <a:buSzPct val="100000"/>
              <a:buFont typeface="Arial"/>
              <a:buChar char="•"/>
              <a:defRPr sz="2200">
                <a:solidFill>
                  <a:srgbClr val="262626"/>
                </a:solidFill>
              </a:defRPr>
            </a:pPr>
            <a:r>
              <a:t>Send a “Thank you” email within 24 hours</a:t>
            </a:r>
          </a:p>
          <a:p>
            <a:pPr marL="171448" indent="-171448" defTabSz="685800">
              <a:lnSpc>
                <a:spcPct val="120000"/>
              </a:lnSpc>
              <a:spcBef>
                <a:spcPts val="700"/>
              </a:spcBef>
              <a:buSzPct val="100000"/>
              <a:buFont typeface="Arial"/>
              <a:buChar char="•"/>
              <a:defRPr sz="2200">
                <a:solidFill>
                  <a:srgbClr val="262626"/>
                </a:solidFill>
              </a:defRPr>
            </a:pPr>
            <a:r>
              <a:t>Schedule monthly reminders to follow-up with those contacts with whom you’ve conducted informational interviews</a:t>
            </a:r>
          </a:p>
          <a:p>
            <a:pPr lvl="1" marL="514350" indent="-171450" defTabSz="685800">
              <a:lnSpc>
                <a:spcPct val="120000"/>
              </a:lnSpc>
              <a:spcBef>
                <a:spcPts val="300"/>
              </a:spcBef>
              <a:buSzPct val="100000"/>
              <a:buFont typeface="Arial"/>
              <a:buChar char="•"/>
              <a:defRPr sz="2200">
                <a:solidFill>
                  <a:srgbClr val="262626"/>
                </a:solidFill>
              </a:defRPr>
            </a:pPr>
            <a:r>
              <a:t>First update email: recap advice they gave you, how you benefited/gained from it, and request additional suggestions</a:t>
            </a:r>
          </a:p>
          <a:p>
            <a:pPr lvl="1" marL="514350" indent="-171450" defTabSz="685800">
              <a:lnSpc>
                <a:spcPct val="120000"/>
              </a:lnSpc>
              <a:spcBef>
                <a:spcPts val="300"/>
              </a:spcBef>
              <a:buSzPct val="100000"/>
              <a:buFont typeface="Arial"/>
              <a:buChar char="•"/>
              <a:defRPr sz="2200">
                <a:solidFill>
                  <a:srgbClr val="262626"/>
                </a:solidFill>
              </a:defRPr>
            </a:pPr>
            <a:r>
              <a:t>Further updates serve to share your progress and request any additional suggestions</a:t>
            </a:r>
          </a:p>
        </p:txBody>
      </p:sp>
      <p:sp>
        <p:nvSpPr>
          <p:cNvPr id="258" name="Sample thank you notes available…"/>
          <p:cNvSpPr txBox="1"/>
          <p:nvPr/>
        </p:nvSpPr>
        <p:spPr>
          <a:xfrm>
            <a:off x="4945305" y="6082031"/>
            <a:ext cx="3603682" cy="624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7BA0CD"/>
                </a:solidFill>
              </a:defRPr>
            </a:pPr>
            <a:r>
              <a:t>Sample thank you notes available</a:t>
            </a:r>
          </a:p>
          <a:p>
            <a:pPr>
              <a:defRPr>
                <a:solidFill>
                  <a:srgbClr val="7BA0CD"/>
                </a:solidFill>
              </a:defRPr>
            </a:pPr>
            <a:r>
              <a:t>See resources noted on last slide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he Two Hour Job Search"/>
          <p:cNvSpPr txBox="1"/>
          <p:nvPr>
            <p:ph type="title"/>
          </p:nvPr>
        </p:nvSpPr>
        <p:spPr>
          <a:xfrm>
            <a:off x="457200" y="274637"/>
            <a:ext cx="8229600" cy="1143004"/>
          </a:xfrm>
          <a:prstGeom prst="rect">
            <a:avLst/>
          </a:prstGeom>
        </p:spPr>
        <p:txBody>
          <a:bodyPr/>
          <a:lstStyle/>
          <a:p>
            <a:pPr/>
            <a:r>
              <a:t>The Two Hour Job Search</a:t>
            </a:r>
          </a:p>
        </p:txBody>
      </p:sp>
      <p:grpSp>
        <p:nvGrpSpPr>
          <p:cNvPr id="263" name="Image"/>
          <p:cNvGrpSpPr/>
          <p:nvPr/>
        </p:nvGrpSpPr>
        <p:grpSpPr>
          <a:xfrm>
            <a:off x="698500" y="1549400"/>
            <a:ext cx="2768600" cy="4038600"/>
            <a:chOff x="0" y="0"/>
            <a:chExt cx="2768600" cy="4038600"/>
          </a:xfrm>
        </p:grpSpPr>
        <p:pic>
          <p:nvPicPr>
            <p:cNvPr id="261" name="Image" descr="Image"/>
            <p:cNvPicPr>
              <a:picLocks noChangeAspect="1"/>
            </p:cNvPicPr>
            <p:nvPr/>
          </p:nvPicPr>
          <p:blipFill>
            <a:blip r:embed="rId2">
              <a:extLst/>
            </a:blip>
            <a:stretch>
              <a:fillRect/>
            </a:stretch>
          </p:blipFill>
          <p:spPr>
            <a:xfrm>
              <a:off x="215900" y="139699"/>
              <a:ext cx="2336800" cy="3479801"/>
            </a:xfrm>
            <a:prstGeom prst="rect">
              <a:avLst/>
            </a:prstGeom>
            <a:ln w="12700" cap="flat">
              <a:noFill/>
              <a:miter lim="400000"/>
            </a:ln>
            <a:effectLst/>
          </p:spPr>
        </p:pic>
        <p:pic>
          <p:nvPicPr>
            <p:cNvPr id="262" name="Image" descr="Image"/>
            <p:cNvPicPr>
              <a:picLocks noChangeAspect="1"/>
            </p:cNvPicPr>
            <p:nvPr/>
          </p:nvPicPr>
          <p:blipFill>
            <a:blip r:embed="rId3">
              <a:extLst/>
            </a:blip>
            <a:stretch>
              <a:fillRect/>
            </a:stretch>
          </p:blipFill>
          <p:spPr>
            <a:xfrm>
              <a:off x="0" y="0"/>
              <a:ext cx="2768600" cy="4038600"/>
            </a:xfrm>
            <a:prstGeom prst="rect">
              <a:avLst/>
            </a:prstGeom>
            <a:ln w="12700" cap="flat">
              <a:noFill/>
              <a:miter lim="400000"/>
            </a:ln>
            <a:effectLst/>
          </p:spPr>
        </p:pic>
      </p:grpSp>
      <p:pic>
        <p:nvPicPr>
          <p:cNvPr id="264" name="Image" descr="Image"/>
          <p:cNvPicPr>
            <a:picLocks noChangeAspect="1"/>
          </p:cNvPicPr>
          <p:nvPr/>
        </p:nvPicPr>
        <p:blipFill>
          <a:blip r:embed="rId4">
            <a:extLst/>
          </a:blip>
          <a:stretch>
            <a:fillRect/>
          </a:stretch>
        </p:blipFill>
        <p:spPr>
          <a:xfrm>
            <a:off x="4914900" y="4420615"/>
            <a:ext cx="2047240" cy="2047243"/>
          </a:xfrm>
          <a:prstGeom prst="rect">
            <a:avLst/>
          </a:prstGeom>
          <a:ln w="12700">
            <a:miter lim="400000"/>
          </a:ln>
        </p:spPr>
      </p:pic>
      <p:sp>
        <p:nvSpPr>
          <p:cNvPr id="265" name="Free on Audible…"/>
          <p:cNvSpPr txBox="1"/>
          <p:nvPr/>
        </p:nvSpPr>
        <p:spPr>
          <a:xfrm>
            <a:off x="687649" y="5523229"/>
            <a:ext cx="3088761" cy="675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000"/>
            </a:pPr>
            <a:r>
              <a:t>Free on Audible</a:t>
            </a:r>
          </a:p>
          <a:p>
            <a:pPr>
              <a:defRPr sz="2000"/>
            </a:pPr>
            <a:r>
              <a:t>Amazon paperback $11.04</a:t>
            </a:r>
          </a:p>
        </p:txBody>
      </p:sp>
      <p:sp>
        <p:nvSpPr>
          <p:cNvPr id="266" name="www.2hourjobsearch.com…"/>
          <p:cNvSpPr txBox="1"/>
          <p:nvPr/>
        </p:nvSpPr>
        <p:spPr>
          <a:xfrm>
            <a:off x="3483831" y="1673256"/>
            <a:ext cx="5451404" cy="242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000"/>
            </a:pPr>
            <a:r>
              <a:t>www.2hourjobsearch.com</a:t>
            </a:r>
          </a:p>
          <a:p>
            <a:pPr>
              <a:defRPr sz="2000"/>
            </a:pPr>
            <a:r>
              <a:t>Linked in Group:  The 2-Hour Job Search - Q&amp;A Forum</a:t>
            </a:r>
          </a:p>
          <a:p>
            <a:pPr>
              <a:defRPr sz="2000"/>
            </a:pPr>
            <a:r>
              <a:t>Twitter @Dalton_Steve</a:t>
            </a:r>
          </a:p>
          <a:p>
            <a:pPr>
              <a:defRPr sz="2000"/>
            </a:pPr>
            <a:r>
              <a:t>YouTube:   Steve Dalton or 2-Hour Job Search</a:t>
            </a:r>
          </a:p>
          <a:p>
            <a:pPr>
              <a:defRPr sz="2000" u="sng">
                <a:solidFill>
                  <a:srgbClr val="0000FF"/>
                </a:solidFill>
                <a:uFill>
                  <a:solidFill>
                    <a:srgbClr val="0000FF"/>
                  </a:solidFill>
                </a:uFill>
              </a:defRPr>
            </a:pPr>
            <a:r>
              <a:rPr>
                <a:hlinkClick r:id="rId5" invalidUrl="" action="" tgtFrame="" tooltip="" history="1" highlightClick="0" endSnd="0"/>
              </a:rPr>
              <a:t>https://www.huffingtonpost.com/author/steve-dalton</a:t>
            </a:r>
            <a:r>
              <a:rPr u="none">
                <a:solidFill>
                  <a:srgbClr val="000000"/>
                </a:solidFill>
                <a:uFillTx/>
              </a:rPr>
              <a:t> </a:t>
            </a:r>
            <a:r>
              <a:rPr>
                <a:hlinkClick r:id="rId6" invalidUrl="" action="" tgtFrame="" tooltip="" history="1" highlightClick="0" endSnd="0"/>
              </a:rPr>
              <a:t>http://touchmba.com/steve-dalton-the-2-hour-job-search/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Finding “Similar” in Linked in"/>
          <p:cNvSpPr txBox="1"/>
          <p:nvPr>
            <p:ph type="title"/>
          </p:nvPr>
        </p:nvSpPr>
        <p:spPr>
          <a:xfrm>
            <a:off x="457200" y="69581"/>
            <a:ext cx="8229600" cy="1143002"/>
          </a:xfrm>
          <a:prstGeom prst="rect">
            <a:avLst/>
          </a:prstGeom>
        </p:spPr>
        <p:txBody>
          <a:bodyPr/>
          <a:lstStyle/>
          <a:p>
            <a:pPr/>
            <a:r>
              <a:t>Finding “Similar” in Linked in </a:t>
            </a:r>
          </a:p>
        </p:txBody>
      </p:sp>
      <p:sp>
        <p:nvSpPr>
          <p:cNvPr id="269" name="LinkedIn’s Similar function is basically an expanded version of LinkedIn’s “People Also Viewed” section on any company’s LI page. “People Also Viewed” is great (you can find it on the lower right hand side of the page), but only six employers are displayed, and they’re only displayed as logos, making copying-and-pasting impossible. The Similar button, on the other hand, produces a list of fifty similar organizations rather than six (and in text rather than logos, making a copy-paste operation more feasible), but locating that button is tricky.…"/>
          <p:cNvSpPr txBox="1"/>
          <p:nvPr/>
        </p:nvSpPr>
        <p:spPr>
          <a:xfrm>
            <a:off x="7301" y="1206474"/>
            <a:ext cx="9129397" cy="62509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ts val="3700"/>
              </a:lnSpc>
              <a:spcBef>
                <a:spcPts val="2800"/>
              </a:spcBef>
              <a:defRPr sz="1400">
                <a:latin typeface="Georgia"/>
                <a:ea typeface="Georgia"/>
                <a:cs typeface="Georgia"/>
                <a:sym typeface="Georgia"/>
              </a:defRPr>
            </a:pPr>
            <a:r>
              <a:t>LinkedIn’s Similar function is basically an expanded version of LinkedIn’s “People Also Viewed” section on any company’s LI page. “People Also Viewed” is great (you can find it on the lower right hand side of the page), but only six employers are displayed, and they’re only displayed as logos, making copying-and-pasting impossible. The Similar button, on the other hand, produces a list of </a:t>
            </a:r>
            <a:r>
              <a:rPr i="1"/>
              <a:t>fifty</a:t>
            </a:r>
            <a:r>
              <a:t> similar organizations rather than six (and in text rather than logos, making a copy-paste operation more feasible), but locating that button is tricky.</a:t>
            </a:r>
          </a:p>
          <a:p>
            <a:pPr>
              <a:lnSpc>
                <a:spcPts val="3700"/>
              </a:lnSpc>
              <a:spcBef>
                <a:spcPts val="2800"/>
              </a:spcBef>
              <a:defRPr sz="1400">
                <a:latin typeface="Georgia"/>
                <a:ea typeface="Georgia"/>
                <a:cs typeface="Georgia"/>
                <a:sym typeface="Georgia"/>
              </a:defRPr>
            </a:pPr>
            <a:r>
              <a:t>To find it, enter the company you’re trying to identify competitors of in the search bar at the top (called “Search for people, jobs, companies, and more…”).  A list of options will auto-complete underneath as you type, but </a:t>
            </a:r>
            <a:r>
              <a:rPr i="1"/>
              <a:t>do not</a:t>
            </a:r>
            <a:r>
              <a:t> click on any of those.  Simply hit “Enter” to get all results once you’re done typing.</a:t>
            </a:r>
          </a:p>
          <a:p>
            <a:pPr>
              <a:lnSpc>
                <a:spcPts val="3700"/>
              </a:lnSpc>
              <a:spcBef>
                <a:spcPts val="2800"/>
              </a:spcBef>
              <a:defRPr sz="1400">
                <a:latin typeface="Georgia"/>
                <a:ea typeface="Georgia"/>
                <a:cs typeface="Georgia"/>
                <a:sym typeface="Georgia"/>
              </a:defRPr>
            </a:pPr>
            <a:r>
              <a:t>Your dream employer will show up in this list.  (If not, change the top search field’s dropdown category from “All” to “Companies.”)  Again, </a:t>
            </a:r>
            <a:r>
              <a:rPr i="1"/>
              <a:t>do not </a:t>
            </a:r>
            <a:r>
              <a:t>click on this employer’s name once you find it — just look at its bottom row of info.  When applicable, the number of people in your network who work there will appear, and to the right of that will be a link called “Similar.”   That’s the one we want.</a:t>
            </a:r>
          </a:p>
          <a:p>
            <a:pPr>
              <a:lnSpc>
                <a:spcPts val="3700"/>
              </a:lnSpc>
              <a:spcBef>
                <a:spcPts val="2800"/>
              </a:spcBef>
              <a:defRPr sz="1400">
                <a:latin typeface="Georgia"/>
                <a:ea typeface="Georgia"/>
                <a:cs typeface="Georgia"/>
                <a:sym typeface="Georgia"/>
              </a:defRPr>
            </a:pPr>
            <a:r>
              <a:t>Click on it, and that list of 50 similar employers will appear.  Not all of this will be similar in industry or location, but those results can be specified in the lower left-hand corner (premium LinkedIn membership is required for some; I only have basic, myself).  Though the results are not perfect, they are a helpful and fast way to populate a LAMP list in industries or cities where you’re not already familiar.  Simply start with your favorite target employer, pull up its Similar list, and build your list from there!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What is the Two Hour Job Search?"/>
          <p:cNvSpPr txBox="1"/>
          <p:nvPr>
            <p:ph type="title"/>
          </p:nvPr>
        </p:nvSpPr>
        <p:spPr>
          <a:xfrm>
            <a:off x="457200" y="287337"/>
            <a:ext cx="8229600" cy="1143004"/>
          </a:xfrm>
          <a:prstGeom prst="rect">
            <a:avLst/>
          </a:prstGeom>
        </p:spPr>
        <p:txBody>
          <a:bodyPr/>
          <a:lstStyle>
            <a:lvl1pPr defTabSz="438911">
              <a:defRPr sz="4200"/>
            </a:lvl1pPr>
          </a:lstStyle>
          <a:p>
            <a:pPr/>
            <a:r>
              <a:t>What is the Two Hour Job Search?</a:t>
            </a:r>
          </a:p>
        </p:txBody>
      </p:sp>
      <p:sp>
        <p:nvSpPr>
          <p:cNvPr id="132" name="Choose what you want to do…"/>
          <p:cNvSpPr txBox="1"/>
          <p:nvPr/>
        </p:nvSpPr>
        <p:spPr>
          <a:xfrm>
            <a:off x="642865" y="4621529"/>
            <a:ext cx="4994703" cy="1958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Choose what you want to do</a:t>
            </a:r>
          </a:p>
          <a:p>
            <a:pPr/>
            <a:r>
              <a:t>Write resume, linked in….</a:t>
            </a:r>
          </a:p>
          <a:p>
            <a:pPr>
              <a:defRPr b="1" i="1"/>
            </a:pPr>
            <a:r>
              <a:t>Prioritize</a:t>
            </a:r>
            <a:r>
              <a:rPr b="0" i="0"/>
              <a:t> target employers</a:t>
            </a:r>
          </a:p>
          <a:p>
            <a:pPr>
              <a:defRPr b="1" i="1"/>
            </a:pPr>
            <a:r>
              <a:t>Contact </a:t>
            </a:r>
            <a:r>
              <a:rPr b="0" i="0"/>
              <a:t>target employers</a:t>
            </a:r>
          </a:p>
          <a:p>
            <a:pPr>
              <a:defRPr b="1" i="1"/>
            </a:pPr>
            <a:r>
              <a:t>Recruit</a:t>
            </a:r>
            <a:r>
              <a:rPr b="0" i="0"/>
              <a:t> advocates to provide internal referrals</a:t>
            </a:r>
          </a:p>
          <a:p>
            <a:pPr/>
            <a:r>
              <a:t>Interview</a:t>
            </a:r>
          </a:p>
          <a:p>
            <a:pPr/>
            <a:r>
              <a:t>Select an offer</a:t>
            </a:r>
          </a:p>
        </p:txBody>
      </p:sp>
      <p:sp>
        <p:nvSpPr>
          <p:cNvPr id="133" name="Arrow"/>
          <p:cNvSpPr/>
          <p:nvPr/>
        </p:nvSpPr>
        <p:spPr>
          <a:xfrm>
            <a:off x="5784086" y="5453403"/>
            <a:ext cx="594783" cy="319996"/>
          </a:xfrm>
          <a:prstGeom prst="rightArrow">
            <a:avLst>
              <a:gd name="adj1" fmla="val 32000"/>
              <a:gd name="adj2" fmla="val 119881"/>
            </a:avLst>
          </a:prstGeom>
          <a:solidFill>
            <a:srgbClr val="226DAA"/>
          </a:solidFill>
          <a:ln w="12700">
            <a:miter lim="400000"/>
          </a:ln>
          <a:effectLst>
            <a:outerShdw sx="100000" sy="100000" kx="0" ky="0" algn="b" rotWithShape="0" blurRad="38100" dist="23000" dir="5400000">
              <a:srgbClr val="000000">
                <a:alpha val="35000"/>
              </a:srgbClr>
            </a:outerShdw>
          </a:effectLst>
        </p:spPr>
        <p:txBody>
          <a:bodyPr lIns="45718" tIns="45718" rIns="45718" bIns="45718" anchor="ctr"/>
          <a:lstStyle/>
          <a:p>
            <a:pPr algn="ctr">
              <a:defRPr>
                <a:solidFill>
                  <a:srgbClr val="FFFFFF"/>
                </a:solidFill>
              </a:defRPr>
            </a:pPr>
          </a:p>
        </p:txBody>
      </p:sp>
      <p:sp>
        <p:nvSpPr>
          <p:cNvPr id="134" name="Rectangle"/>
          <p:cNvSpPr/>
          <p:nvPr/>
        </p:nvSpPr>
        <p:spPr>
          <a:xfrm>
            <a:off x="605396" y="5175274"/>
            <a:ext cx="5069646" cy="850854"/>
          </a:xfrm>
          <a:prstGeom prst="rect">
            <a:avLst/>
          </a:prstGeom>
          <a:ln w="38100">
            <a:solidFill>
              <a:schemeClr val="accent1">
                <a:alpha val="31766"/>
              </a:schemeClr>
            </a:solidFill>
            <a:miter lim="400000"/>
          </a:ln>
        </p:spPr>
        <p:txBody>
          <a:bodyPr lIns="45718" tIns="45718" rIns="45718" bIns="45718" anchor="ctr"/>
          <a:lstStyle/>
          <a:p>
            <a:pPr algn="ctr"/>
          </a:p>
        </p:txBody>
      </p:sp>
      <p:sp>
        <p:nvSpPr>
          <p:cNvPr id="135" name="The 2 Hour…"/>
          <p:cNvSpPr txBox="1"/>
          <p:nvPr/>
        </p:nvSpPr>
        <p:spPr>
          <a:xfrm>
            <a:off x="6487281" y="5085079"/>
            <a:ext cx="1829948" cy="853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600">
                <a:solidFill>
                  <a:schemeClr val="accent1">
                    <a:satOff val="-4409"/>
                    <a:lumOff val="-10509"/>
                  </a:schemeClr>
                </a:solidFill>
              </a:defRPr>
            </a:pPr>
            <a:r>
              <a:t>The 2 Hour</a:t>
            </a:r>
          </a:p>
          <a:p>
            <a:pPr>
              <a:defRPr sz="2600">
                <a:solidFill>
                  <a:schemeClr val="accent1">
                    <a:satOff val="-4409"/>
                    <a:lumOff val="-10509"/>
                  </a:schemeClr>
                </a:solidFill>
              </a:defRPr>
            </a:pPr>
            <a:r>
              <a:t>Job Search</a:t>
            </a:r>
          </a:p>
        </p:txBody>
      </p:sp>
      <p:sp>
        <p:nvSpPr>
          <p:cNvPr id="136" name="An Ultra specific process for using technology to find the right job fast…"/>
          <p:cNvSpPr txBox="1"/>
          <p:nvPr/>
        </p:nvSpPr>
        <p:spPr>
          <a:xfrm>
            <a:off x="642560" y="2106928"/>
            <a:ext cx="7429611" cy="14350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0578" indent="-220578">
              <a:lnSpc>
                <a:spcPct val="120000"/>
              </a:lnSpc>
              <a:buSzPct val="100000"/>
              <a:buChar char="•"/>
              <a:defRPr sz="2000"/>
            </a:pPr>
            <a:r>
              <a:t>An Ultra specific process for using technology to find the right job fast</a:t>
            </a:r>
          </a:p>
          <a:p>
            <a:pPr marL="220578" indent="-220578">
              <a:lnSpc>
                <a:spcPct val="120000"/>
              </a:lnSpc>
              <a:buSzPct val="100000"/>
              <a:buChar char="•"/>
              <a:defRPr sz="2000"/>
            </a:pPr>
            <a:r>
              <a:t>Strategy to tap the hidden job market</a:t>
            </a:r>
          </a:p>
          <a:p>
            <a:pPr marL="220578" indent="-220578">
              <a:lnSpc>
                <a:spcPct val="120000"/>
              </a:lnSpc>
              <a:buSzPct val="100000"/>
              <a:buChar char="•"/>
              <a:defRPr sz="2000"/>
            </a:pPr>
            <a:r>
              <a:t>Pareto Principle:  80% of results comes from 20% of effort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82450">
              <a:srgbClr val="FFFFFF"/>
            </a:gs>
            <a:gs pos="100000">
              <a:srgbClr val="74AEE6"/>
            </a:gs>
          </a:gsLst>
          <a:lin ang="16200000" scaled="0"/>
        </a:gradFill>
      </p:bgPr>
    </p:bg>
    <p:spTree>
      <p:nvGrpSpPr>
        <p:cNvPr id="1" name=""/>
        <p:cNvGrpSpPr/>
        <p:nvPr/>
      </p:nvGrpSpPr>
      <p:grpSpPr>
        <a:xfrm>
          <a:off x="0" y="0"/>
          <a:ext cx="0" cy="0"/>
          <a:chOff x="0" y="0"/>
          <a:chExt cx="0" cy="0"/>
        </a:xfrm>
      </p:grpSpPr>
      <p:sp>
        <p:nvSpPr>
          <p:cNvPr id="138" name="What Happens in 2 Hours?"/>
          <p:cNvSpPr txBox="1"/>
          <p:nvPr>
            <p:ph type="title"/>
          </p:nvPr>
        </p:nvSpPr>
        <p:spPr>
          <a:xfrm>
            <a:off x="457200" y="274637"/>
            <a:ext cx="8229600" cy="1143004"/>
          </a:xfrm>
          <a:prstGeom prst="rect">
            <a:avLst/>
          </a:prstGeom>
        </p:spPr>
        <p:txBody>
          <a:bodyPr/>
          <a:lstStyle/>
          <a:p>
            <a:pPr/>
            <a:r>
              <a:t>What Happens in 2 Hours?</a:t>
            </a:r>
          </a:p>
        </p:txBody>
      </p:sp>
      <p:sp>
        <p:nvSpPr>
          <p:cNvPr id="139" name="“The 2-Hours refers to how long I would spend job searching if you told me I had to start looking for a job right now — after two hours, I’d be done for the day, since any less time would be insufficient and any more, unnecessary.”…"/>
          <p:cNvSpPr txBox="1"/>
          <p:nvPr/>
        </p:nvSpPr>
        <p:spPr>
          <a:xfrm>
            <a:off x="656530" y="5281631"/>
            <a:ext cx="7830940" cy="1612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pPr>
            <a:r>
              <a:t>“The 2-Hours refers to how long I would spend job searching if you told me I had to start looking for a job </a:t>
            </a:r>
            <a:r>
              <a:rPr i="1"/>
              <a:t>right now</a:t>
            </a:r>
            <a:r>
              <a:t> — after two hours, I’d be done for the day, since any less time would be insufficient and any more, unnecessary.”</a:t>
            </a:r>
          </a:p>
          <a:p>
            <a:pPr lvl="8" indent="1828800">
              <a:lnSpc>
                <a:spcPct val="120000"/>
              </a:lnSpc>
              <a:defRPr i="1" sz="1600"/>
            </a:pPr>
            <a:r>
              <a:t>                                                 Steve Dalton</a:t>
            </a:r>
          </a:p>
        </p:txBody>
      </p:sp>
      <p:sp>
        <p:nvSpPr>
          <p:cNvPr id="140" name="70 min"/>
          <p:cNvSpPr txBox="1"/>
          <p:nvPr/>
        </p:nvSpPr>
        <p:spPr>
          <a:xfrm>
            <a:off x="975482" y="4288294"/>
            <a:ext cx="1205837" cy="358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      70 min</a:t>
            </a:r>
          </a:p>
        </p:txBody>
      </p:sp>
      <p:sp>
        <p:nvSpPr>
          <p:cNvPr id="141" name="50 min"/>
          <p:cNvSpPr txBox="1"/>
          <p:nvPr/>
        </p:nvSpPr>
        <p:spPr>
          <a:xfrm>
            <a:off x="3604381" y="4288294"/>
            <a:ext cx="1068096" cy="358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    50 min</a:t>
            </a:r>
          </a:p>
        </p:txBody>
      </p:sp>
      <p:sp>
        <p:nvSpPr>
          <p:cNvPr id="142" name="Ongoing 3B7 Routine"/>
          <p:cNvSpPr txBox="1"/>
          <p:nvPr/>
        </p:nvSpPr>
        <p:spPr>
          <a:xfrm>
            <a:off x="6093581" y="4288294"/>
            <a:ext cx="2208976" cy="358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Ongoing 3B7 Routine</a:t>
            </a:r>
          </a:p>
        </p:txBody>
      </p:sp>
      <p:grpSp>
        <p:nvGrpSpPr>
          <p:cNvPr id="145" name="Step 1:  Prioritize Companies"/>
          <p:cNvGrpSpPr/>
          <p:nvPr/>
        </p:nvGrpSpPr>
        <p:grpSpPr>
          <a:xfrm>
            <a:off x="1180504" y="2635268"/>
            <a:ext cx="1400426" cy="1428733"/>
            <a:chOff x="0" y="0"/>
            <a:chExt cx="1400425" cy="1428732"/>
          </a:xfrm>
        </p:grpSpPr>
        <p:sp>
          <p:nvSpPr>
            <p:cNvPr id="143" name="Rounded Rectangle"/>
            <p:cNvSpPr/>
            <p:nvPr/>
          </p:nvSpPr>
          <p:spPr>
            <a:xfrm>
              <a:off x="0" y="0"/>
              <a:ext cx="1400426" cy="1428733"/>
            </a:xfrm>
            <a:prstGeom prst="roundRect">
              <a:avLst>
                <a:gd name="adj" fmla="val 15000"/>
              </a:avLst>
            </a:prstGeom>
            <a:solidFill>
              <a:schemeClr val="accent1">
                <a:lumOff val="23725"/>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p>
          </p:txBody>
        </p:sp>
        <p:sp>
          <p:nvSpPr>
            <p:cNvPr id="144" name="Step 1:  Prioritize Companies"/>
            <p:cNvSpPr txBox="1"/>
            <p:nvPr/>
          </p:nvSpPr>
          <p:spPr>
            <a:xfrm>
              <a:off x="61525" y="268596"/>
              <a:ext cx="1277375" cy="891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r>
                <a:t>Step 1:  </a:t>
              </a:r>
              <a:r>
                <a:rPr b="1"/>
                <a:t>Prioritize</a:t>
              </a:r>
              <a:r>
                <a:t> Companies</a:t>
              </a:r>
            </a:p>
          </p:txBody>
        </p:sp>
      </p:grpSp>
      <p:grpSp>
        <p:nvGrpSpPr>
          <p:cNvPr id="148" name="Step 3:  Recruit Boosters &amp; Advocates"/>
          <p:cNvGrpSpPr/>
          <p:nvPr/>
        </p:nvGrpSpPr>
        <p:grpSpPr>
          <a:xfrm>
            <a:off x="6432648" y="2635268"/>
            <a:ext cx="1400427" cy="1428733"/>
            <a:chOff x="0" y="0"/>
            <a:chExt cx="1400425" cy="1428732"/>
          </a:xfrm>
        </p:grpSpPr>
        <p:sp>
          <p:nvSpPr>
            <p:cNvPr id="146" name="Rounded Rectangle"/>
            <p:cNvSpPr/>
            <p:nvPr/>
          </p:nvSpPr>
          <p:spPr>
            <a:xfrm>
              <a:off x="0" y="0"/>
              <a:ext cx="1400426" cy="1428733"/>
            </a:xfrm>
            <a:prstGeom prst="roundRect">
              <a:avLst>
                <a:gd name="adj" fmla="val 15000"/>
              </a:avLst>
            </a:prstGeom>
            <a:solidFill>
              <a:schemeClr val="accent1">
                <a:lumOff val="23725"/>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p>
          </p:txBody>
        </p:sp>
        <p:sp>
          <p:nvSpPr>
            <p:cNvPr id="147" name="Step 3:  Recruit Boosters &amp; Advocates"/>
            <p:cNvSpPr txBox="1"/>
            <p:nvPr/>
          </p:nvSpPr>
          <p:spPr>
            <a:xfrm>
              <a:off x="61525" y="135246"/>
              <a:ext cx="1277375" cy="1158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r>
                <a:t>Step 3:  </a:t>
              </a:r>
              <a:r>
                <a:rPr b="1"/>
                <a:t>Recruit</a:t>
              </a:r>
              <a:r>
                <a:t> Boosters &amp; Advocates</a:t>
              </a:r>
            </a:p>
          </p:txBody>
        </p:sp>
      </p:grpSp>
      <p:grpSp>
        <p:nvGrpSpPr>
          <p:cNvPr id="151" name="Step 2:  Find Contacts &amp; Employees"/>
          <p:cNvGrpSpPr/>
          <p:nvPr/>
        </p:nvGrpSpPr>
        <p:grpSpPr>
          <a:xfrm>
            <a:off x="3806576" y="2635268"/>
            <a:ext cx="1400427" cy="1428735"/>
            <a:chOff x="0" y="0"/>
            <a:chExt cx="1400425" cy="1428734"/>
          </a:xfrm>
        </p:grpSpPr>
        <p:sp>
          <p:nvSpPr>
            <p:cNvPr id="149" name="Rounded Rectangle"/>
            <p:cNvSpPr/>
            <p:nvPr/>
          </p:nvSpPr>
          <p:spPr>
            <a:xfrm>
              <a:off x="0" y="0"/>
              <a:ext cx="1400426" cy="1428735"/>
            </a:xfrm>
            <a:prstGeom prst="roundRect">
              <a:avLst>
                <a:gd name="adj" fmla="val 16445"/>
              </a:avLst>
            </a:prstGeom>
            <a:solidFill>
              <a:schemeClr val="accent1">
                <a:lumOff val="23725"/>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p>
          </p:txBody>
        </p:sp>
        <p:sp>
          <p:nvSpPr>
            <p:cNvPr id="150" name="Step 2:  Find Contacts &amp; Employees"/>
            <p:cNvSpPr txBox="1"/>
            <p:nvPr/>
          </p:nvSpPr>
          <p:spPr>
            <a:xfrm>
              <a:off x="67451" y="135246"/>
              <a:ext cx="1265523" cy="1158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r>
                <a:t>Step 2:  Find </a:t>
              </a:r>
              <a:r>
                <a:rPr b="1"/>
                <a:t>Contacts</a:t>
              </a:r>
              <a:r>
                <a:t> &amp; Employees</a:t>
              </a:r>
            </a:p>
          </p:txBody>
        </p:sp>
      </p:grpSp>
      <p:sp>
        <p:nvSpPr>
          <p:cNvPr id="152" name="Arrow"/>
          <p:cNvSpPr/>
          <p:nvPr/>
        </p:nvSpPr>
        <p:spPr>
          <a:xfrm>
            <a:off x="5537074" y="3281179"/>
            <a:ext cx="565501" cy="371924"/>
          </a:xfrm>
          <a:prstGeom prst="rightArrow">
            <a:avLst>
              <a:gd name="adj1" fmla="val 32000"/>
              <a:gd name="adj2" fmla="val 117136"/>
            </a:avLst>
          </a:prstGeom>
          <a:solidFill>
            <a:srgbClr val="226DAA"/>
          </a:solidFill>
          <a:ln w="12700">
            <a:miter lim="400000"/>
          </a:ln>
          <a:effectLst>
            <a:outerShdw sx="100000" sy="100000" kx="0" ky="0" algn="b" rotWithShape="0" blurRad="38100" dist="23000" dir="5400000">
              <a:srgbClr val="000000">
                <a:alpha val="35000"/>
              </a:srgbClr>
            </a:outerShdw>
          </a:effectLst>
        </p:spPr>
        <p:txBody>
          <a:bodyPr lIns="45718" tIns="45718" rIns="45718" bIns="45718" anchor="ctr"/>
          <a:lstStyle/>
          <a:p>
            <a:pPr algn="ctr">
              <a:defRPr>
                <a:solidFill>
                  <a:srgbClr val="FFFFFF"/>
                </a:solidFill>
              </a:defRPr>
            </a:pPr>
          </a:p>
        </p:txBody>
      </p:sp>
      <p:sp>
        <p:nvSpPr>
          <p:cNvPr id="153" name="Arrow"/>
          <p:cNvSpPr/>
          <p:nvPr/>
        </p:nvSpPr>
        <p:spPr>
          <a:xfrm>
            <a:off x="2911001" y="3243039"/>
            <a:ext cx="565500" cy="371924"/>
          </a:xfrm>
          <a:prstGeom prst="rightArrow">
            <a:avLst>
              <a:gd name="adj1" fmla="val 32000"/>
              <a:gd name="adj2" fmla="val 117136"/>
            </a:avLst>
          </a:prstGeom>
          <a:solidFill>
            <a:srgbClr val="226DAA"/>
          </a:solidFill>
          <a:ln w="12700">
            <a:miter lim="400000"/>
          </a:ln>
          <a:effectLst>
            <a:outerShdw sx="100000" sy="100000" kx="0" ky="0" algn="b" rotWithShape="0" blurRad="38100" dist="23000" dir="5400000">
              <a:srgbClr val="000000">
                <a:alpha val="35000"/>
              </a:srgbClr>
            </a:outerShdw>
          </a:effectLst>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tep 1 Goal:  Prioritized List"/>
          <p:cNvSpPr txBox="1"/>
          <p:nvPr>
            <p:ph type="title"/>
          </p:nvPr>
        </p:nvSpPr>
        <p:spPr>
          <a:xfrm>
            <a:off x="457200" y="274637"/>
            <a:ext cx="8229600" cy="1143004"/>
          </a:xfrm>
          <a:prstGeom prst="rect">
            <a:avLst/>
          </a:prstGeom>
        </p:spPr>
        <p:txBody>
          <a:bodyPr/>
          <a:lstStyle/>
          <a:p>
            <a:pPr/>
            <a:r>
              <a:t>Step 1 Goal:  Prioritized List</a:t>
            </a:r>
          </a:p>
        </p:txBody>
      </p:sp>
      <p:sp>
        <p:nvSpPr>
          <p:cNvPr id="156" name="LAMP Method:…"/>
          <p:cNvSpPr txBox="1"/>
          <p:nvPr/>
        </p:nvSpPr>
        <p:spPr>
          <a:xfrm>
            <a:off x="6055481" y="3516629"/>
            <a:ext cx="2774113" cy="2491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pPr>
            <a:r>
              <a:t>LAMP Method:</a:t>
            </a:r>
          </a:p>
          <a:p>
            <a:pPr>
              <a:defRPr b="1"/>
            </a:pPr>
            <a:r>
              <a:t>L  L</a:t>
            </a:r>
            <a:r>
              <a:rPr b="0"/>
              <a:t>ist (Column A)</a:t>
            </a:r>
          </a:p>
          <a:p>
            <a:pPr>
              <a:defRPr b="1"/>
            </a:pPr>
            <a:r>
              <a:t>A  A</a:t>
            </a:r>
            <a:r>
              <a:rPr b="0"/>
              <a:t>lumni (Column B)</a:t>
            </a:r>
          </a:p>
          <a:p>
            <a:pPr>
              <a:defRPr b="1"/>
            </a:pPr>
            <a:r>
              <a:t>M  M</a:t>
            </a:r>
            <a:r>
              <a:rPr b="0"/>
              <a:t>otivation (Column C)</a:t>
            </a:r>
          </a:p>
          <a:p>
            <a:pPr>
              <a:defRPr b="1"/>
            </a:pPr>
            <a:r>
              <a:t>P  P</a:t>
            </a:r>
            <a:r>
              <a:rPr b="0"/>
              <a:t>ostings (Column D)</a:t>
            </a:r>
          </a:p>
          <a:p>
            <a:pPr/>
            <a:endParaRPr b="1"/>
          </a:p>
          <a:p>
            <a:pPr/>
            <a:endParaRPr b="1"/>
          </a:p>
          <a:p>
            <a:pPr/>
            <a:r>
              <a:t>40 Companies</a:t>
            </a:r>
          </a:p>
          <a:p>
            <a:pPr/>
            <a:r>
              <a:t>Excel Spreadsheet</a:t>
            </a:r>
          </a:p>
        </p:txBody>
      </p:sp>
      <p:pic>
        <p:nvPicPr>
          <p:cNvPr id="157" name="Image" descr="Image"/>
          <p:cNvPicPr>
            <a:picLocks noChangeAspect="1"/>
          </p:cNvPicPr>
          <p:nvPr/>
        </p:nvPicPr>
        <p:blipFill>
          <a:blip r:embed="rId2">
            <a:extLst/>
          </a:blip>
          <a:stretch>
            <a:fillRect/>
          </a:stretch>
        </p:blipFill>
        <p:spPr>
          <a:xfrm>
            <a:off x="7619355" y="1423987"/>
            <a:ext cx="922315" cy="922314"/>
          </a:xfrm>
          <a:prstGeom prst="rect">
            <a:avLst/>
          </a:prstGeom>
          <a:ln w="12700">
            <a:miter lim="400000"/>
          </a:ln>
        </p:spPr>
      </p:pic>
      <p:pic>
        <p:nvPicPr>
          <p:cNvPr id="158" name="Content Placeholder 4" descr="Content Placeholder 4"/>
          <p:cNvPicPr>
            <a:picLocks noChangeAspect="1"/>
          </p:cNvPicPr>
          <p:nvPr/>
        </p:nvPicPr>
        <p:blipFill>
          <a:blip r:embed="rId3">
            <a:extLst/>
          </a:blip>
          <a:stretch>
            <a:fillRect/>
          </a:stretch>
        </p:blipFill>
        <p:spPr>
          <a:xfrm>
            <a:off x="449173" y="1508910"/>
            <a:ext cx="5413622" cy="5042829"/>
          </a:xfrm>
          <a:prstGeom prst="rect">
            <a:avLst/>
          </a:prstGeom>
          <a:ln w="12700">
            <a:miter lim="400000"/>
          </a:ln>
        </p:spPr>
      </p:pic>
      <p:sp>
        <p:nvSpPr>
          <p:cNvPr id="159" name="70 min"/>
          <p:cNvSpPr txBox="1"/>
          <p:nvPr/>
        </p:nvSpPr>
        <p:spPr>
          <a:xfrm>
            <a:off x="7760712" y="2538728"/>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70 min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List (Column A)"/>
          <p:cNvSpPr txBox="1"/>
          <p:nvPr>
            <p:ph type="title"/>
          </p:nvPr>
        </p:nvSpPr>
        <p:spPr>
          <a:xfrm>
            <a:off x="457200" y="274637"/>
            <a:ext cx="8229600" cy="1143004"/>
          </a:xfrm>
          <a:prstGeom prst="rect">
            <a:avLst/>
          </a:prstGeom>
        </p:spPr>
        <p:txBody>
          <a:bodyPr/>
          <a:lstStyle/>
          <a:p>
            <a:pPr/>
            <a:r>
              <a:t>List (Column A)</a:t>
            </a:r>
          </a:p>
        </p:txBody>
      </p:sp>
      <p:sp>
        <p:nvSpPr>
          <p:cNvPr id="162" name="Dream employers…"/>
          <p:cNvSpPr txBox="1"/>
          <p:nvPr>
            <p:ph type="body" idx="1"/>
          </p:nvPr>
        </p:nvSpPr>
        <p:spPr>
          <a:xfrm>
            <a:off x="368300" y="1866900"/>
            <a:ext cx="8229600" cy="4525963"/>
          </a:xfrm>
          <a:prstGeom prst="rect">
            <a:avLst/>
          </a:prstGeom>
        </p:spPr>
        <p:txBody>
          <a:bodyPr/>
          <a:lstStyle/>
          <a:p>
            <a:pPr marL="166305" indent="-166305" defTabSz="665226">
              <a:lnSpc>
                <a:spcPct val="120000"/>
              </a:lnSpc>
              <a:spcBef>
                <a:spcPts val="600"/>
              </a:spcBef>
              <a:defRPr sz="2000">
                <a:solidFill>
                  <a:srgbClr val="262626"/>
                </a:solidFill>
              </a:defRPr>
            </a:pPr>
            <a:r>
              <a:t>Dream employers</a:t>
            </a:r>
          </a:p>
          <a:p>
            <a:pPr lvl="1" marL="498919" indent="-166305" defTabSz="665226">
              <a:lnSpc>
                <a:spcPct val="120000"/>
              </a:lnSpc>
              <a:spcBef>
                <a:spcPts val="200"/>
              </a:spcBef>
              <a:buChar char="•"/>
              <a:defRPr sz="2000">
                <a:solidFill>
                  <a:srgbClr val="262626"/>
                </a:solidFill>
              </a:defRPr>
            </a:pPr>
            <a:r>
              <a:t>What are common traits shared by your dream employer?</a:t>
            </a:r>
          </a:p>
          <a:p>
            <a:pPr lvl="1" marL="498919" indent="-166305" defTabSz="665226">
              <a:lnSpc>
                <a:spcPct val="120000"/>
              </a:lnSpc>
              <a:spcBef>
                <a:spcPts val="200"/>
              </a:spcBef>
              <a:buChar char="•"/>
              <a:defRPr sz="2000">
                <a:solidFill>
                  <a:srgbClr val="262626"/>
                </a:solidFill>
              </a:defRPr>
            </a:pPr>
            <a:r>
              <a:t>Use the “similar” button in LinkedIn</a:t>
            </a:r>
          </a:p>
          <a:p>
            <a:pPr marL="166305" indent="-166305" defTabSz="665226">
              <a:lnSpc>
                <a:spcPct val="120000"/>
              </a:lnSpc>
              <a:spcBef>
                <a:spcPts val="600"/>
              </a:spcBef>
              <a:defRPr sz="2000">
                <a:solidFill>
                  <a:srgbClr val="262626"/>
                </a:solidFill>
              </a:defRPr>
            </a:pPr>
            <a:r>
              <a:t>Alumni approach</a:t>
            </a:r>
          </a:p>
          <a:p>
            <a:pPr lvl="1" marL="498919" indent="-166305" defTabSz="665226">
              <a:lnSpc>
                <a:spcPct val="120000"/>
              </a:lnSpc>
              <a:spcBef>
                <a:spcPts val="200"/>
              </a:spcBef>
              <a:buChar char="•"/>
              <a:defRPr sz="2000">
                <a:solidFill>
                  <a:srgbClr val="262626"/>
                </a:solidFill>
              </a:defRPr>
            </a:pPr>
            <a:r>
              <a:t>Use LinkedIn to find alumni with relevant job titles/positions/geographic location</a:t>
            </a:r>
          </a:p>
          <a:p>
            <a:pPr lvl="1" marL="498919" indent="-166305" defTabSz="665226">
              <a:lnSpc>
                <a:spcPct val="120000"/>
              </a:lnSpc>
              <a:spcBef>
                <a:spcPts val="200"/>
              </a:spcBef>
              <a:buChar char="•"/>
              <a:defRPr sz="2000">
                <a:solidFill>
                  <a:srgbClr val="262626"/>
                </a:solidFill>
              </a:defRPr>
            </a:pPr>
            <a:r>
              <a:t>Alumni can be anyone who can help:  college alumni, from prior employers, social groups</a:t>
            </a:r>
          </a:p>
          <a:p>
            <a:pPr marL="166305" indent="-166305" defTabSz="665226">
              <a:lnSpc>
                <a:spcPct val="120000"/>
              </a:lnSpc>
              <a:spcBef>
                <a:spcPts val="200"/>
              </a:spcBef>
              <a:defRPr sz="2000">
                <a:solidFill>
                  <a:srgbClr val="262626"/>
                </a:solidFill>
              </a:defRPr>
            </a:pPr>
            <a:r>
              <a:t>Posting approach (indeed.com)</a:t>
            </a:r>
          </a:p>
          <a:p>
            <a:pPr marL="166305" indent="-166305" defTabSz="665226">
              <a:lnSpc>
                <a:spcPct val="120000"/>
              </a:lnSpc>
              <a:spcBef>
                <a:spcPts val="600"/>
              </a:spcBef>
              <a:defRPr sz="2000">
                <a:solidFill>
                  <a:srgbClr val="262626"/>
                </a:solidFill>
              </a:defRPr>
            </a:pPr>
            <a:r>
              <a:t>Trend-following approach</a:t>
            </a:r>
          </a:p>
          <a:p>
            <a:pPr marL="166305" indent="-166305" defTabSz="665226">
              <a:lnSpc>
                <a:spcPct val="120000"/>
              </a:lnSpc>
              <a:spcBef>
                <a:spcPts val="600"/>
              </a:spcBef>
              <a:defRPr b="1" sz="2000">
                <a:solidFill>
                  <a:srgbClr val="262626"/>
                </a:solidFill>
              </a:defRPr>
            </a:pPr>
            <a:r>
              <a:t>No double clicking! </a:t>
            </a:r>
            <a:r>
              <a:rPr b="0"/>
              <a:t> Capture the company and move on</a:t>
            </a:r>
          </a:p>
        </p:txBody>
      </p:sp>
      <p:pic>
        <p:nvPicPr>
          <p:cNvPr id="163" name="Image" descr="Image"/>
          <p:cNvPicPr>
            <a:picLocks noChangeAspect="1"/>
          </p:cNvPicPr>
          <p:nvPr/>
        </p:nvPicPr>
        <p:blipFill>
          <a:blip r:embed="rId3">
            <a:extLst/>
          </a:blip>
          <a:stretch>
            <a:fillRect/>
          </a:stretch>
        </p:blipFill>
        <p:spPr>
          <a:xfrm>
            <a:off x="7974955" y="1169987"/>
            <a:ext cx="922315" cy="922314"/>
          </a:xfrm>
          <a:prstGeom prst="rect">
            <a:avLst/>
          </a:prstGeom>
          <a:ln w="12700">
            <a:miter lim="400000"/>
          </a:ln>
        </p:spPr>
      </p:pic>
      <p:sp>
        <p:nvSpPr>
          <p:cNvPr id="164" name="40 min"/>
          <p:cNvSpPr txBox="1"/>
          <p:nvPr/>
        </p:nvSpPr>
        <p:spPr>
          <a:xfrm>
            <a:off x="8116312" y="2145027"/>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40 min</a:t>
            </a:r>
          </a:p>
        </p:txBody>
      </p:sp>
      <p:sp>
        <p:nvSpPr>
          <p:cNvPr id="165" name="40 Companies in 40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40 Companies in 40 minutes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Alumni (Column B)"/>
          <p:cNvSpPr txBox="1"/>
          <p:nvPr>
            <p:ph type="title"/>
          </p:nvPr>
        </p:nvSpPr>
        <p:spPr>
          <a:xfrm>
            <a:off x="457200" y="274637"/>
            <a:ext cx="8229600" cy="1143004"/>
          </a:xfrm>
          <a:prstGeom prst="rect">
            <a:avLst/>
          </a:prstGeom>
        </p:spPr>
        <p:txBody>
          <a:bodyPr/>
          <a:lstStyle/>
          <a:p>
            <a:pPr/>
            <a:r>
              <a:t>Alumni (Column B)</a:t>
            </a:r>
          </a:p>
        </p:txBody>
      </p:sp>
      <p:sp>
        <p:nvSpPr>
          <p:cNvPr id="170" name="For each company, identify alumni (school or prior company)  that work there.…"/>
          <p:cNvSpPr txBox="1"/>
          <p:nvPr>
            <p:ph type="body" idx="1"/>
          </p:nvPr>
        </p:nvSpPr>
        <p:spPr>
          <a:xfrm>
            <a:off x="368300" y="1866900"/>
            <a:ext cx="8229600" cy="4525963"/>
          </a:xfrm>
          <a:prstGeom prst="rect">
            <a:avLst/>
          </a:prstGeom>
        </p:spPr>
        <p:txBody>
          <a:bodyPr/>
          <a:lstStyle/>
          <a:p>
            <a:pPr marL="171450" indent="-171450" defTabSz="685800">
              <a:lnSpc>
                <a:spcPct val="120000"/>
              </a:lnSpc>
              <a:defRPr sz="2000">
                <a:solidFill>
                  <a:srgbClr val="262626"/>
                </a:solidFill>
              </a:defRPr>
            </a:pPr>
            <a:r>
              <a:t>For each company, identify alumni (school, prior company’s, social groups)  that work there.</a:t>
            </a:r>
          </a:p>
          <a:p>
            <a:pPr marL="171450" indent="-171450" defTabSz="685800">
              <a:lnSpc>
                <a:spcPct val="120000"/>
              </a:lnSpc>
              <a:defRPr sz="2000">
                <a:solidFill>
                  <a:srgbClr val="262626"/>
                </a:solidFill>
              </a:defRPr>
            </a:pPr>
            <a:r>
              <a:t>Use LinkedIn to search for “alumni”</a:t>
            </a:r>
          </a:p>
          <a:p>
            <a:pPr marL="171450" indent="-171450" defTabSz="685800">
              <a:lnSpc>
                <a:spcPct val="120000"/>
              </a:lnSpc>
              <a:defRPr sz="2000">
                <a:solidFill>
                  <a:srgbClr val="262626"/>
                </a:solidFill>
              </a:defRPr>
            </a:pPr>
            <a:r>
              <a:t>Type “Y” if you identify someone with these common links </a:t>
            </a:r>
          </a:p>
          <a:p>
            <a:pPr marL="171450" indent="-171450" defTabSz="685800">
              <a:lnSpc>
                <a:spcPct val="120000"/>
              </a:lnSpc>
              <a:defRPr sz="2000">
                <a:solidFill>
                  <a:srgbClr val="262626"/>
                </a:solidFill>
              </a:defRPr>
            </a:pPr>
            <a:r>
              <a:t>Type “N” if you do not</a:t>
            </a:r>
          </a:p>
          <a:p>
            <a:pPr marL="171450" indent="-171450" defTabSz="685800">
              <a:lnSpc>
                <a:spcPct val="120000"/>
              </a:lnSpc>
              <a:defRPr sz="2000">
                <a:solidFill>
                  <a:srgbClr val="262626"/>
                </a:solidFill>
              </a:defRPr>
            </a:pPr>
            <a:r>
              <a:t>You don’t have to know these “alumni”.  Ideally you would like to find a common link</a:t>
            </a:r>
          </a:p>
          <a:p>
            <a:pPr marL="171450" indent="-171450" defTabSz="685800">
              <a:lnSpc>
                <a:spcPct val="120000"/>
              </a:lnSpc>
              <a:defRPr sz="2000">
                <a:solidFill>
                  <a:srgbClr val="262626"/>
                </a:solidFill>
              </a:defRPr>
            </a:pPr>
            <a:r>
              <a:t>Don’t get caught up in capturing additional info, it can be non-productive.</a:t>
            </a:r>
          </a:p>
        </p:txBody>
      </p:sp>
      <p:pic>
        <p:nvPicPr>
          <p:cNvPr id="171" name="Image" descr="Image"/>
          <p:cNvPicPr>
            <a:picLocks noChangeAspect="1"/>
          </p:cNvPicPr>
          <p:nvPr/>
        </p:nvPicPr>
        <p:blipFill>
          <a:blip r:embed="rId2">
            <a:extLst/>
          </a:blip>
          <a:stretch>
            <a:fillRect/>
          </a:stretch>
        </p:blipFill>
        <p:spPr>
          <a:xfrm>
            <a:off x="8051166" y="2274886"/>
            <a:ext cx="922316" cy="922315"/>
          </a:xfrm>
          <a:prstGeom prst="rect">
            <a:avLst/>
          </a:prstGeom>
          <a:ln w="12700">
            <a:miter lim="400000"/>
          </a:ln>
        </p:spPr>
      </p:pic>
      <p:sp>
        <p:nvSpPr>
          <p:cNvPr id="172" name="10 min"/>
          <p:cNvSpPr txBox="1"/>
          <p:nvPr/>
        </p:nvSpPr>
        <p:spPr>
          <a:xfrm>
            <a:off x="8192512" y="3180078"/>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10 min</a:t>
            </a:r>
          </a:p>
        </p:txBody>
      </p:sp>
      <p:sp>
        <p:nvSpPr>
          <p:cNvPr id="173" name="ID People with common ties in 10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ID People with common ties in 10 minutes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Motivation (Column C)"/>
          <p:cNvSpPr txBox="1"/>
          <p:nvPr>
            <p:ph type="title"/>
          </p:nvPr>
        </p:nvSpPr>
        <p:spPr>
          <a:xfrm>
            <a:off x="457200" y="274637"/>
            <a:ext cx="8229600" cy="1143004"/>
          </a:xfrm>
          <a:prstGeom prst="rect">
            <a:avLst/>
          </a:prstGeom>
        </p:spPr>
        <p:txBody>
          <a:bodyPr/>
          <a:lstStyle/>
          <a:p>
            <a:pPr/>
            <a:r>
              <a:t>Motivation (Column C)</a:t>
            </a:r>
          </a:p>
        </p:txBody>
      </p:sp>
      <p:sp>
        <p:nvSpPr>
          <p:cNvPr id="176" name="Score each employer on a scale from 1-5…"/>
          <p:cNvSpPr txBox="1"/>
          <p:nvPr>
            <p:ph type="body" idx="1"/>
          </p:nvPr>
        </p:nvSpPr>
        <p:spPr>
          <a:xfrm>
            <a:off x="952500" y="1930400"/>
            <a:ext cx="8229600" cy="4525963"/>
          </a:xfrm>
          <a:prstGeom prst="rect">
            <a:avLst/>
          </a:prstGeom>
        </p:spPr>
        <p:txBody>
          <a:bodyPr/>
          <a:lstStyle/>
          <a:p>
            <a:pPr marL="171448" indent="-171448" defTabSz="685800">
              <a:lnSpc>
                <a:spcPct val="108000"/>
              </a:lnSpc>
              <a:defRPr sz="2000">
                <a:solidFill>
                  <a:srgbClr val="262626"/>
                </a:solidFill>
              </a:defRPr>
            </a:pPr>
            <a:r>
              <a:t>Score each employer on a scale from 1-5</a:t>
            </a:r>
          </a:p>
          <a:p>
            <a:pPr marL="171448" indent="-171448" defTabSz="685800">
              <a:lnSpc>
                <a:spcPct val="108000"/>
              </a:lnSpc>
              <a:defRPr sz="2000">
                <a:solidFill>
                  <a:srgbClr val="262626"/>
                </a:solidFill>
              </a:defRPr>
            </a:pPr>
            <a:r>
              <a:t>5 = highly motivated (“dream employers”)</a:t>
            </a:r>
          </a:p>
          <a:p>
            <a:pPr marL="171448" indent="-171448" defTabSz="685800">
              <a:lnSpc>
                <a:spcPct val="108000"/>
              </a:lnSpc>
              <a:defRPr sz="2000">
                <a:solidFill>
                  <a:srgbClr val="262626"/>
                </a:solidFill>
              </a:defRPr>
            </a:pPr>
            <a:r>
              <a:t>2 = employers you are familiar with, but least preferred</a:t>
            </a:r>
          </a:p>
          <a:p>
            <a:pPr marL="171448" indent="-171448" defTabSz="685800">
              <a:lnSpc>
                <a:spcPct val="108000"/>
              </a:lnSpc>
              <a:defRPr sz="2000">
                <a:solidFill>
                  <a:srgbClr val="262626"/>
                </a:solidFill>
              </a:defRPr>
            </a:pPr>
            <a:r>
              <a:t>1 = completely unfamiliar</a:t>
            </a:r>
          </a:p>
          <a:p>
            <a:pPr marL="171448" indent="-171448" defTabSz="685800">
              <a:lnSpc>
                <a:spcPct val="108000"/>
              </a:lnSpc>
              <a:defRPr sz="2000">
                <a:solidFill>
                  <a:srgbClr val="262626"/>
                </a:solidFill>
              </a:defRPr>
            </a:pPr>
            <a:r>
              <a:t>Efficiency is key-</a:t>
            </a:r>
            <a:r>
              <a:rPr b="1"/>
              <a:t>don’t</a:t>
            </a:r>
            <a:r>
              <a:t> spend time researching companies</a:t>
            </a:r>
          </a:p>
          <a:p>
            <a:pPr marL="171448" indent="-171448" defTabSz="685800">
              <a:lnSpc>
                <a:spcPct val="120000"/>
              </a:lnSpc>
              <a:defRPr sz="2000">
                <a:solidFill>
                  <a:srgbClr val="262626"/>
                </a:solidFill>
              </a:defRPr>
            </a:pPr>
            <a:r>
              <a:t>Score your favorite company a 5, and score others based off of your favorite (arbitrary coherence)</a:t>
            </a:r>
          </a:p>
        </p:txBody>
      </p:sp>
      <p:pic>
        <p:nvPicPr>
          <p:cNvPr id="177" name="Image" descr="Image"/>
          <p:cNvPicPr>
            <a:picLocks noChangeAspect="1"/>
          </p:cNvPicPr>
          <p:nvPr/>
        </p:nvPicPr>
        <p:blipFill>
          <a:blip r:embed="rId2">
            <a:extLst/>
          </a:blip>
          <a:stretch>
            <a:fillRect/>
          </a:stretch>
        </p:blipFill>
        <p:spPr>
          <a:xfrm>
            <a:off x="7974955" y="1169987"/>
            <a:ext cx="922315" cy="922314"/>
          </a:xfrm>
          <a:prstGeom prst="rect">
            <a:avLst/>
          </a:prstGeom>
          <a:ln w="12700">
            <a:miter lim="400000"/>
          </a:ln>
        </p:spPr>
      </p:pic>
      <p:sp>
        <p:nvSpPr>
          <p:cNvPr id="178" name="5 min"/>
          <p:cNvSpPr txBox="1"/>
          <p:nvPr/>
        </p:nvSpPr>
        <p:spPr>
          <a:xfrm>
            <a:off x="8116312" y="2145027"/>
            <a:ext cx="54638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5 min</a:t>
            </a:r>
          </a:p>
        </p:txBody>
      </p:sp>
      <p:sp>
        <p:nvSpPr>
          <p:cNvPr id="179" name="Your Gut Priority in 5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Your Gut Priority in 5 minutes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ostings (Column D)"/>
          <p:cNvSpPr txBox="1"/>
          <p:nvPr>
            <p:ph type="title"/>
          </p:nvPr>
        </p:nvSpPr>
        <p:spPr>
          <a:xfrm>
            <a:off x="457200" y="274637"/>
            <a:ext cx="8229600" cy="1143004"/>
          </a:xfrm>
          <a:prstGeom prst="rect">
            <a:avLst/>
          </a:prstGeom>
        </p:spPr>
        <p:txBody>
          <a:bodyPr/>
          <a:lstStyle/>
          <a:p>
            <a:pPr/>
            <a:r>
              <a:t>Postings (Column D)</a:t>
            </a:r>
          </a:p>
        </p:txBody>
      </p:sp>
      <p:sp>
        <p:nvSpPr>
          <p:cNvPr id="182" name="Indeed.com, LinkedIn, Glassdoor-search for job postings at your target company…"/>
          <p:cNvSpPr txBox="1"/>
          <p:nvPr>
            <p:ph type="body" idx="1"/>
          </p:nvPr>
        </p:nvSpPr>
        <p:spPr>
          <a:xfrm>
            <a:off x="863600" y="1930400"/>
            <a:ext cx="8229600" cy="4525963"/>
          </a:xfrm>
          <a:prstGeom prst="rect">
            <a:avLst/>
          </a:prstGeom>
        </p:spPr>
        <p:txBody>
          <a:bodyPr/>
          <a:lstStyle/>
          <a:p>
            <a:pPr marL="166305" indent="-166305" defTabSz="665226">
              <a:lnSpc>
                <a:spcPct val="120000"/>
              </a:lnSpc>
              <a:spcBef>
                <a:spcPts val="600"/>
              </a:spcBef>
              <a:defRPr sz="2000">
                <a:solidFill>
                  <a:srgbClr val="262626"/>
                </a:solidFill>
              </a:defRPr>
            </a:pPr>
            <a:r>
              <a:t>Indeed.com, LinkedIn, Glassdoor-search for job postings at your target company</a:t>
            </a:r>
          </a:p>
          <a:p>
            <a:pPr marL="166305" indent="-166305" defTabSz="665226">
              <a:lnSpc>
                <a:spcPct val="120000"/>
              </a:lnSpc>
              <a:spcBef>
                <a:spcPts val="600"/>
              </a:spcBef>
              <a:defRPr sz="2000">
                <a:solidFill>
                  <a:srgbClr val="262626"/>
                </a:solidFill>
              </a:defRPr>
            </a:pPr>
            <a:r>
              <a:t>Score each company on a scale of 1-4</a:t>
            </a:r>
          </a:p>
          <a:p>
            <a:pPr marL="166305" indent="-166305" defTabSz="665226">
              <a:lnSpc>
                <a:spcPct val="120000"/>
              </a:lnSpc>
              <a:spcBef>
                <a:spcPts val="600"/>
              </a:spcBef>
              <a:defRPr sz="2000">
                <a:solidFill>
                  <a:srgbClr val="262626"/>
                </a:solidFill>
              </a:defRPr>
            </a:pPr>
            <a:r>
              <a:t>1 = no job postings. Period.</a:t>
            </a:r>
          </a:p>
          <a:p>
            <a:pPr marL="166305" indent="-166305" defTabSz="665226">
              <a:lnSpc>
                <a:spcPct val="120000"/>
              </a:lnSpc>
              <a:spcBef>
                <a:spcPts val="600"/>
              </a:spcBef>
              <a:defRPr sz="2000">
                <a:solidFill>
                  <a:srgbClr val="262626"/>
                </a:solidFill>
              </a:defRPr>
            </a:pPr>
            <a:r>
              <a:t>2 = job postings, but not in your field of interest</a:t>
            </a:r>
          </a:p>
          <a:p>
            <a:pPr marL="166305" indent="-166305" defTabSz="665226">
              <a:lnSpc>
                <a:spcPct val="120000"/>
              </a:lnSpc>
              <a:spcBef>
                <a:spcPts val="600"/>
              </a:spcBef>
              <a:defRPr sz="2000">
                <a:solidFill>
                  <a:srgbClr val="262626"/>
                </a:solidFill>
              </a:defRPr>
            </a:pPr>
            <a:r>
              <a:t>3 = job postings, in your field of interest</a:t>
            </a:r>
          </a:p>
          <a:p>
            <a:pPr marL="166305" indent="-166305" defTabSz="665226">
              <a:lnSpc>
                <a:spcPct val="120000"/>
              </a:lnSpc>
              <a:spcBef>
                <a:spcPts val="600"/>
              </a:spcBef>
              <a:defRPr sz="2000">
                <a:solidFill>
                  <a:srgbClr val="262626"/>
                </a:solidFill>
              </a:defRPr>
            </a:pPr>
            <a:r>
              <a:t>4 = job postings, in your field of interest, and highly desirable</a:t>
            </a:r>
          </a:p>
          <a:p>
            <a:pPr marL="166305" indent="-166305" defTabSz="665226">
              <a:lnSpc>
                <a:spcPct val="120000"/>
              </a:lnSpc>
              <a:spcBef>
                <a:spcPts val="600"/>
              </a:spcBef>
              <a:defRPr b="1" sz="2000">
                <a:solidFill>
                  <a:srgbClr val="262626"/>
                </a:solidFill>
              </a:defRPr>
            </a:pPr>
            <a:r>
              <a:t>NO</a:t>
            </a:r>
            <a:r>
              <a:rPr b="0"/>
              <a:t> double clicking!  Read the postings later</a:t>
            </a:r>
          </a:p>
        </p:txBody>
      </p:sp>
      <p:pic>
        <p:nvPicPr>
          <p:cNvPr id="183" name="Image" descr="Image"/>
          <p:cNvPicPr>
            <a:picLocks noChangeAspect="1"/>
          </p:cNvPicPr>
          <p:nvPr/>
        </p:nvPicPr>
        <p:blipFill>
          <a:blip r:embed="rId2">
            <a:extLst/>
          </a:blip>
          <a:stretch>
            <a:fillRect/>
          </a:stretch>
        </p:blipFill>
        <p:spPr>
          <a:xfrm>
            <a:off x="8089255" y="2630485"/>
            <a:ext cx="922315" cy="922316"/>
          </a:xfrm>
          <a:prstGeom prst="rect">
            <a:avLst/>
          </a:prstGeom>
          <a:ln w="12700">
            <a:miter lim="400000"/>
          </a:ln>
        </p:spPr>
      </p:pic>
      <p:sp>
        <p:nvSpPr>
          <p:cNvPr id="184" name="15 min"/>
          <p:cNvSpPr txBox="1"/>
          <p:nvPr/>
        </p:nvSpPr>
        <p:spPr>
          <a:xfrm>
            <a:off x="8230612" y="3694429"/>
            <a:ext cx="639620" cy="294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vl1pPr>
          </a:lstStyle>
          <a:p>
            <a:pPr/>
            <a:r>
              <a:t>15 min</a:t>
            </a:r>
          </a:p>
        </p:txBody>
      </p:sp>
      <p:sp>
        <p:nvSpPr>
          <p:cNvPr id="185" name="Gauge Hiring Activity in 15 minutes"/>
          <p:cNvSpPr txBox="1"/>
          <p:nvPr/>
        </p:nvSpPr>
        <p:spPr>
          <a:xfrm>
            <a:off x="-61086" y="6482079"/>
            <a:ext cx="9266171" cy="358137"/>
          </a:xfrm>
          <a:prstGeom prst="rect">
            <a:avLst/>
          </a:prstGeom>
          <a:solidFill>
            <a:srgbClr val="226DAA"/>
          </a:soli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defRPr>
            </a:lvl1pPr>
          </a:lstStyle>
          <a:p>
            <a:pPr/>
            <a:r>
              <a:t>Gauge Hiring Activity in 15 minutes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