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sldIdLst>
    <p:sldId id="290" r:id="rId2"/>
    <p:sldId id="289" r:id="rId3"/>
    <p:sldId id="268" r:id="rId4"/>
    <p:sldId id="283" r:id="rId5"/>
    <p:sldId id="260" r:id="rId6"/>
    <p:sldId id="281" r:id="rId7"/>
    <p:sldId id="285" r:id="rId8"/>
    <p:sldId id="288" r:id="rId9"/>
    <p:sldId id="261" r:id="rId10"/>
    <p:sldId id="271" r:id="rId11"/>
    <p:sldId id="272" r:id="rId12"/>
    <p:sldId id="273" r:id="rId13"/>
    <p:sldId id="267" r:id="rId14"/>
    <p:sldId id="287" r:id="rId15"/>
    <p:sldId id="264" r:id="rId16"/>
    <p:sldId id="275" r:id="rId17"/>
    <p:sldId id="278" r:id="rId18"/>
    <p:sldId id="279" r:id="rId19"/>
    <p:sldId id="280" r:id="rId20"/>
    <p:sldId id="291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3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42CA90-A7C3-4E9C-A3F1-01D34A7810EE}" type="datetimeFigureOut">
              <a:rPr lang="en-US" smtClean="0"/>
              <a:pPr/>
              <a:t>11/19/2010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6246A7-F357-4EB0-84BB-07327065D9E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November 20, 2010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The Virginia Women’s Conference I Richmond, VA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724556-7C0F-41DE-A8F2-82A0FD23B7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smtClean="0"/>
              <a:t>November 20, 2010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Virginia Women’s Conference I Richmond, VA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24556-7C0F-41DE-A8F2-82A0FD23B7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20, 2010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724556-7C0F-41DE-A8F2-82A0FD23B7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The Virginia Women’s Conference I Richmond, VA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28600"/>
            <a:ext cx="6861048" cy="990600"/>
          </a:xfrm>
        </p:spPr>
        <p:txBody>
          <a:bodyPr/>
          <a:lstStyle>
            <a:lvl1pPr>
              <a:defRPr/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November 20,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The Virginia Women’s Conference I Richmond, VA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8724556-7C0F-41DE-A8F2-82A0FD23B7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52400"/>
            <a:ext cx="1221873" cy="102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20, 2010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8724556-7C0F-41DE-A8F2-82A0FD23B7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The Virginia Women’s Conference I Richmond, VA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r>
              <a:rPr lang="en-US" smtClean="0"/>
              <a:t>November 20, 2010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8724556-7C0F-41DE-A8F2-82A0FD23B7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The Virginia Women’s Conference I Richmond, VA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r>
              <a:rPr lang="en-US" smtClean="0"/>
              <a:t>November 20, 2010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8724556-7C0F-41DE-A8F2-82A0FD23B7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The Virginia Women’s Conference I Richmond, VA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smtClean="0"/>
              <a:t>November 20, 2010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Virginia Women’s Conference I Richmond, VA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8724556-7C0F-41DE-A8F2-82A0FD23B7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smtClean="0"/>
              <a:t>November 20, 2010</a:t>
            </a:r>
            <a:endParaRPr lang="en-US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Virginia Women’s Conference I Richmond, VA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724556-7C0F-41DE-A8F2-82A0FD23B7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smtClean="0"/>
              <a:t>November 20, 2010</a:t>
            </a:r>
            <a:endParaRPr lang="en-US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Virginia Women’s Conference I Richmond, VA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8724556-7C0F-41DE-A8F2-82A0FD23B7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r>
              <a:rPr lang="en-US" smtClean="0"/>
              <a:t>November 20, 2010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8724556-7C0F-41DE-A8F2-82A0FD23B7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smtClean="0"/>
              <a:t>The Virginia Women’s Conference I Richmond, VA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November 20, 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The Virginia Women’s Conference I Richmond, VA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8724556-7C0F-41DE-A8F2-82A0FD23B7A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Transition and Re-Invention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20, 2010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Virginia Women’s Conference I Richmond, VA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1">
              <a:buNone/>
            </a:pPr>
            <a:r>
              <a:rPr lang="en-US" sz="3900" b="1" i="1" dirty="0" smtClean="0">
                <a:solidFill>
                  <a:srgbClr val="0070C0"/>
                </a:solidFill>
              </a:rPr>
              <a:t>Re-inventing Yourself During Employment Transitions</a:t>
            </a:r>
          </a:p>
          <a:p>
            <a:r>
              <a:rPr lang="en-US" dirty="0" smtClean="0"/>
              <a:t> Introductions by </a:t>
            </a:r>
            <a:r>
              <a:rPr lang="en-US" dirty="0" err="1" smtClean="0"/>
              <a:t>Leontine</a:t>
            </a:r>
            <a:r>
              <a:rPr lang="en-US" dirty="0" smtClean="0"/>
              <a:t> Jameson, Director of The</a:t>
            </a:r>
            <a:br>
              <a:rPr lang="en-US" dirty="0" smtClean="0"/>
            </a:br>
            <a:r>
              <a:rPr lang="en-US" dirty="0" smtClean="0"/>
              <a:t> Employment Transition Center</a:t>
            </a:r>
          </a:p>
          <a:p>
            <a:r>
              <a:rPr lang="en-US" dirty="0" smtClean="0"/>
              <a:t>Presenters</a:t>
            </a:r>
          </a:p>
          <a:p>
            <a:pPr lvl="1"/>
            <a:r>
              <a:rPr lang="en-US" dirty="0" smtClean="0"/>
              <a:t>Emily </a:t>
            </a:r>
            <a:r>
              <a:rPr lang="en-US" dirty="0" err="1" smtClean="0"/>
              <a:t>Birchfield</a:t>
            </a:r>
            <a:endParaRPr lang="en-US" dirty="0" smtClean="0"/>
          </a:p>
          <a:p>
            <a:pPr lvl="1"/>
            <a:r>
              <a:rPr lang="en-US" dirty="0" smtClean="0"/>
              <a:t>Ellen Kowalski</a:t>
            </a:r>
          </a:p>
          <a:p>
            <a:pPr lvl="1"/>
            <a:r>
              <a:rPr lang="en-US" dirty="0" smtClean="0"/>
              <a:t>Lynn MacMillan Schafer</a:t>
            </a:r>
          </a:p>
          <a:p>
            <a:r>
              <a:rPr lang="en-US" dirty="0" smtClean="0"/>
              <a:t>Conclusion and Contact Details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Action during Transition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76400"/>
            <a:ext cx="8229600" cy="4525963"/>
          </a:xfrm>
        </p:spPr>
        <p:txBody>
          <a:bodyPr>
            <a:normAutofit/>
          </a:bodyPr>
          <a:lstStyle/>
          <a:p>
            <a:pPr lvl="1">
              <a:buNone/>
            </a:pPr>
            <a:endParaRPr lang="en-US" i="1" dirty="0" smtClean="0"/>
          </a:p>
          <a:p>
            <a:pPr lvl="1">
              <a:buNone/>
            </a:pPr>
            <a:r>
              <a:rPr lang="en-US" sz="3600" b="1" i="1" dirty="0" smtClean="0">
                <a:solidFill>
                  <a:srgbClr val="0070C0"/>
                </a:solidFill>
              </a:rPr>
              <a:t>I’m out of work … so now what do I do?</a:t>
            </a:r>
          </a:p>
          <a:p>
            <a:pPr lvl="1">
              <a:buNone/>
            </a:pPr>
            <a:endParaRPr lang="en-US" sz="2000" i="1" dirty="0" smtClean="0">
              <a:solidFill>
                <a:srgbClr val="0070C0"/>
              </a:solidFill>
            </a:endParaRPr>
          </a:p>
          <a:p>
            <a:pPr marL="692150" indent="-346075"/>
            <a:r>
              <a:rPr lang="en-US" sz="3200" dirty="0" smtClean="0"/>
              <a:t>Keep your skills fresh</a:t>
            </a:r>
          </a:p>
          <a:p>
            <a:pPr marL="692150" indent="-346075"/>
            <a:r>
              <a:rPr lang="en-US" sz="3200" dirty="0" smtClean="0"/>
              <a:t>Choose your volunteer activities wisely</a:t>
            </a:r>
          </a:p>
          <a:p>
            <a:pPr marL="692150" indent="-346075"/>
            <a:r>
              <a:rPr lang="en-US" sz="3200" dirty="0" smtClean="0"/>
              <a:t>Network, network, network</a:t>
            </a:r>
          </a:p>
          <a:p>
            <a:pPr marL="692150" indent="-346075"/>
            <a:r>
              <a:rPr lang="en-US" sz="3200" dirty="0" smtClean="0"/>
              <a:t>Remember, you are not alone</a:t>
            </a:r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20, 2010</a:t>
            </a:r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Virginia Women’s Conference I Richmond, VA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Action during Transition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76400"/>
            <a:ext cx="8229600" cy="4525963"/>
          </a:xfrm>
        </p:spPr>
        <p:txBody>
          <a:bodyPr>
            <a:normAutofit/>
          </a:bodyPr>
          <a:lstStyle/>
          <a:p>
            <a:pPr lvl="1">
              <a:buNone/>
            </a:pPr>
            <a:endParaRPr lang="en-US" i="1" dirty="0" smtClean="0"/>
          </a:p>
          <a:p>
            <a:pPr lvl="1">
              <a:buNone/>
            </a:pPr>
            <a:r>
              <a:rPr lang="en-US" sz="3600" b="1" i="1" dirty="0" smtClean="0">
                <a:solidFill>
                  <a:srgbClr val="0070C0"/>
                </a:solidFill>
              </a:rPr>
              <a:t>How should I talk about my gap?</a:t>
            </a:r>
          </a:p>
          <a:p>
            <a:pPr lvl="1">
              <a:buNone/>
            </a:pPr>
            <a:endParaRPr lang="en-US" sz="2000" i="1" dirty="0" smtClean="0">
              <a:solidFill>
                <a:srgbClr val="0070C0"/>
              </a:solidFill>
            </a:endParaRPr>
          </a:p>
          <a:p>
            <a:pPr marL="692150" lvl="0" indent="-346075"/>
            <a:r>
              <a:rPr lang="en-US" sz="3200" dirty="0" smtClean="0"/>
              <a:t>Attitude is everything</a:t>
            </a:r>
          </a:p>
          <a:p>
            <a:pPr marL="692150" lvl="0" indent="-346075"/>
            <a:r>
              <a:rPr lang="en-US" sz="3200" dirty="0" smtClean="0"/>
              <a:t>Showcase your skill sets today</a:t>
            </a:r>
          </a:p>
          <a:p>
            <a:pPr marL="692150" lvl="0" indent="-346075"/>
            <a:r>
              <a:rPr lang="en-US" sz="3200" dirty="0" smtClean="0"/>
              <a:t>Be honest</a:t>
            </a:r>
          </a:p>
          <a:p>
            <a:pPr marL="692150" lvl="0" indent="-346075"/>
            <a:r>
              <a:rPr lang="en-US" sz="3200" dirty="0" smtClean="0"/>
              <a:t>Connect the dots for your potential employer</a:t>
            </a:r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20, 2010</a:t>
            </a:r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Virginia Women’s Conference I Richmond, VA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Action during Transition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76400"/>
            <a:ext cx="8229600" cy="4525963"/>
          </a:xfrm>
        </p:spPr>
        <p:txBody>
          <a:bodyPr vert="horz">
            <a:normAutofit fontScale="92500" lnSpcReduction="20000"/>
          </a:bodyPr>
          <a:lstStyle/>
          <a:p>
            <a:pPr lvl="1">
              <a:buNone/>
            </a:pPr>
            <a:endParaRPr lang="en-US" i="1" dirty="0" smtClean="0"/>
          </a:p>
          <a:p>
            <a:pPr lvl="1">
              <a:buNone/>
            </a:pPr>
            <a:r>
              <a:rPr lang="en-US" sz="3900" b="1" i="1" dirty="0" smtClean="0">
                <a:solidFill>
                  <a:srgbClr val="0070C0"/>
                </a:solidFill>
              </a:rPr>
              <a:t>What five tips made the biggest difference in transition?</a:t>
            </a:r>
          </a:p>
          <a:p>
            <a:pPr>
              <a:buNone/>
            </a:pPr>
            <a:endParaRPr lang="en-US" sz="2600" i="1" dirty="0" smtClean="0"/>
          </a:p>
          <a:p>
            <a:pPr marL="860425" indent="-514350">
              <a:buFont typeface="+mj-lt"/>
              <a:buAutoNum type="arabicPeriod"/>
            </a:pPr>
            <a:r>
              <a:rPr lang="en-US" sz="3200" dirty="0" smtClean="0"/>
              <a:t>Get up and go to work</a:t>
            </a:r>
          </a:p>
          <a:p>
            <a:pPr marL="860425" indent="-514350">
              <a:buFont typeface="+mj-lt"/>
              <a:buAutoNum type="arabicPeriod"/>
            </a:pPr>
            <a:r>
              <a:rPr lang="en-US" sz="3200" dirty="0" smtClean="0"/>
              <a:t>Define a work space</a:t>
            </a:r>
          </a:p>
          <a:p>
            <a:pPr marL="860425" indent="-514350">
              <a:buFont typeface="+mj-lt"/>
              <a:buAutoNum type="arabicPeriod"/>
            </a:pPr>
            <a:r>
              <a:rPr lang="en-US" sz="3200" dirty="0" smtClean="0"/>
              <a:t>Create an elevator speech</a:t>
            </a:r>
          </a:p>
          <a:p>
            <a:pPr marL="860425" indent="-514350">
              <a:buFont typeface="+mj-lt"/>
              <a:buAutoNum type="arabicPeriod"/>
            </a:pPr>
            <a:r>
              <a:rPr lang="en-US" sz="3200" dirty="0" smtClean="0"/>
              <a:t>Strive for 5 informational interviews each week</a:t>
            </a:r>
          </a:p>
          <a:p>
            <a:pPr marL="860425" indent="-514350">
              <a:buFont typeface="+mj-lt"/>
              <a:buAutoNum type="arabicPeriod"/>
            </a:pPr>
            <a:r>
              <a:rPr lang="en-US" sz="3200" dirty="0" smtClean="0"/>
              <a:t>Know what you are looking for … but stay flexible</a:t>
            </a:r>
          </a:p>
          <a:p>
            <a:pPr lvl="1">
              <a:buNone/>
            </a:pPr>
            <a:endParaRPr lang="en-US" i="1" dirty="0" smtClean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20, 2010</a:t>
            </a:r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Virginia Women’s Conference I Richmond, VA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Action during Transition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76400"/>
            <a:ext cx="8229600" cy="4525963"/>
          </a:xfrm>
        </p:spPr>
        <p:txBody>
          <a:bodyPr>
            <a:normAutofit/>
          </a:bodyPr>
          <a:lstStyle/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20, 2010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Virginia Women’s Conference I Richmond, VA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143000" y="2743200"/>
            <a:ext cx="6629400" cy="1994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40080" lvl="1" indent="-274320" algn="ctr">
              <a:lnSpc>
                <a:spcPct val="80000"/>
              </a:lnSpc>
              <a:spcBef>
                <a:spcPts val="550"/>
              </a:spcBef>
              <a:buClr>
                <a:schemeClr val="accent1"/>
              </a:buClr>
              <a:buSzPct val="70000"/>
            </a:pPr>
            <a:r>
              <a:rPr lang="en-US" sz="3600" b="1" i="1" dirty="0" smtClean="0">
                <a:solidFill>
                  <a:srgbClr val="0070C0"/>
                </a:solidFill>
              </a:rPr>
              <a:t>Life is what happens when you’re busy planning something else!</a:t>
            </a:r>
          </a:p>
          <a:p>
            <a:pPr algn="ctr"/>
            <a:endParaRPr lang="en-US" i="1" dirty="0" smtClean="0"/>
          </a:p>
          <a:p>
            <a:pPr algn="ctr"/>
            <a:r>
              <a:rPr lang="en-US" sz="2800" dirty="0" smtClean="0"/>
              <a:t> -  John Lennon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Re-Invention Presenters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20, 2010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Virginia Women’s Conference I Richmond, VA</a:t>
            </a:r>
            <a:endParaRPr lang="en-US" dirty="0"/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2131848"/>
            <a:ext cx="5943600" cy="4007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609600" y="1600200"/>
            <a:ext cx="7620000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3900" b="1" i="1" dirty="0" smtClean="0">
                <a:solidFill>
                  <a:srgbClr val="0070C0"/>
                </a:solidFill>
              </a:rPr>
              <a:t>Ellen Kowalski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Re-Invention and Resources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20, 2010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Virginia Women’s Conference I Richmond, VA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33400" y="1981200"/>
            <a:ext cx="7620000" cy="18343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>
              <a:lnSpc>
                <a:spcPct val="80000"/>
              </a:lnSpc>
              <a:buNone/>
            </a:pPr>
            <a:r>
              <a:rPr lang="en-US" sz="3600" b="1" i="1" dirty="0" smtClean="0">
                <a:solidFill>
                  <a:srgbClr val="0070C0"/>
                </a:solidFill>
              </a:rPr>
              <a:t>Necessity... is the mother of invention.</a:t>
            </a:r>
          </a:p>
          <a:p>
            <a:pPr lvl="1" algn="ctr">
              <a:lnSpc>
                <a:spcPct val="80000"/>
              </a:lnSpc>
              <a:buNone/>
            </a:pPr>
            <a:endParaRPr lang="en-US" sz="2000" b="1" i="1" dirty="0" smtClean="0">
              <a:solidFill>
                <a:srgbClr val="0070C0"/>
              </a:solidFill>
            </a:endParaRPr>
          </a:p>
          <a:p>
            <a:pPr lvl="1" algn="ctr">
              <a:lnSpc>
                <a:spcPct val="80000"/>
              </a:lnSpc>
              <a:buNone/>
            </a:pPr>
            <a:r>
              <a:rPr lang="en-US" sz="2800" i="1" dirty="0" smtClean="0"/>
              <a:t>- Plato</a:t>
            </a:r>
            <a:endParaRPr lang="en-US" sz="2800" dirty="0" smtClean="0"/>
          </a:p>
          <a:p>
            <a:endParaRPr lang="en-US" sz="2800" dirty="0" smtClean="0"/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33400" y="3810000"/>
            <a:ext cx="7315200" cy="24252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>
              <a:lnSpc>
                <a:spcPct val="80000"/>
              </a:lnSpc>
            </a:pPr>
            <a:r>
              <a:rPr lang="en-US" sz="3600" b="1" i="1" dirty="0" smtClean="0">
                <a:solidFill>
                  <a:srgbClr val="0070C0"/>
                </a:solidFill>
              </a:rPr>
              <a:t>This lousy economy is the mother of </a:t>
            </a:r>
          </a:p>
          <a:p>
            <a:pPr lvl="1" algn="ctr">
              <a:lnSpc>
                <a:spcPct val="80000"/>
              </a:lnSpc>
            </a:pPr>
            <a:r>
              <a:rPr lang="en-US" sz="3600" b="1" i="1" dirty="0" smtClean="0">
                <a:solidFill>
                  <a:srgbClr val="0070C0"/>
                </a:solidFill>
              </a:rPr>
              <a:t>RE-invention.</a:t>
            </a:r>
          </a:p>
          <a:p>
            <a:pPr algn="ctr"/>
            <a:endParaRPr lang="en-US" sz="2000" b="1" i="1" dirty="0" smtClean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en-US" sz="2800" dirty="0" smtClean="0"/>
              <a:t>             - </a:t>
            </a:r>
            <a:r>
              <a:rPr lang="en-US" sz="2800" i="1" dirty="0" smtClean="0"/>
              <a:t>Ellen Kowalski</a:t>
            </a:r>
          </a:p>
          <a:p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Re-Invention and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76400"/>
            <a:ext cx="8229600" cy="4525963"/>
          </a:xfrm>
        </p:spPr>
        <p:txBody>
          <a:bodyPr vert="horz">
            <a:normAutofit/>
          </a:bodyPr>
          <a:lstStyle/>
          <a:p>
            <a:pPr lvl="1">
              <a:buNone/>
            </a:pPr>
            <a:endParaRPr lang="en-US" i="1" dirty="0" smtClean="0"/>
          </a:p>
          <a:p>
            <a:pPr lvl="1">
              <a:buNone/>
            </a:pPr>
            <a:r>
              <a:rPr lang="en-US" sz="3900" b="1" i="1" dirty="0" smtClean="0">
                <a:solidFill>
                  <a:srgbClr val="0070C0"/>
                </a:solidFill>
              </a:rPr>
              <a:t>Re-invention</a:t>
            </a:r>
          </a:p>
          <a:p>
            <a:pPr>
              <a:buNone/>
            </a:pPr>
            <a:endParaRPr lang="en-US" sz="2600" i="1" dirty="0" smtClean="0"/>
          </a:p>
          <a:p>
            <a:pPr marL="692150" lvl="0" indent="-346075"/>
            <a:r>
              <a:rPr lang="en-US" sz="3200" dirty="0" smtClean="0"/>
              <a:t>Why re-invent?</a:t>
            </a:r>
          </a:p>
          <a:p>
            <a:pPr marL="692150" lvl="0" indent="-346075"/>
            <a:r>
              <a:rPr lang="en-US" sz="3200" dirty="0" smtClean="0"/>
              <a:t>Self-assessment</a:t>
            </a:r>
          </a:p>
          <a:p>
            <a:pPr marL="692150" lvl="0" indent="-346075"/>
            <a:r>
              <a:rPr lang="en-US" sz="3200" dirty="0" smtClean="0"/>
              <a:t>What do I want to be when I grow up?</a:t>
            </a:r>
          </a:p>
          <a:p>
            <a:pPr marL="692150" lvl="0" indent="-346075"/>
            <a:r>
              <a:rPr lang="en-US" sz="3200" dirty="0" smtClean="0"/>
              <a:t>Pick a path</a:t>
            </a:r>
          </a:p>
          <a:p>
            <a:pPr lvl="1">
              <a:buNone/>
            </a:pPr>
            <a:endParaRPr lang="en-US" i="1" dirty="0" smtClean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20, 2010</a:t>
            </a:r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Virginia Women’s Conference I Richmond, VA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Re-Invention and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76400"/>
            <a:ext cx="8229600" cy="4525963"/>
          </a:xfrm>
        </p:spPr>
        <p:txBody>
          <a:bodyPr vert="horz">
            <a:normAutofit/>
          </a:bodyPr>
          <a:lstStyle/>
          <a:p>
            <a:pPr lvl="1">
              <a:buNone/>
            </a:pPr>
            <a:endParaRPr lang="en-US" i="1" dirty="0" smtClean="0"/>
          </a:p>
          <a:p>
            <a:pPr lvl="1">
              <a:buNone/>
            </a:pPr>
            <a:r>
              <a:rPr lang="en-US" sz="3900" b="1" i="1" dirty="0" smtClean="0">
                <a:solidFill>
                  <a:srgbClr val="0070C0"/>
                </a:solidFill>
              </a:rPr>
              <a:t>Resources Galore!</a:t>
            </a:r>
          </a:p>
          <a:p>
            <a:pPr>
              <a:buNone/>
            </a:pPr>
            <a:endParaRPr lang="en-US" sz="2600" i="1" dirty="0" smtClean="0"/>
          </a:p>
          <a:p>
            <a:pPr marL="692150" indent="-346075"/>
            <a:r>
              <a:rPr lang="en-US" sz="3200" dirty="0" smtClean="0"/>
              <a:t>Employment Transition Center</a:t>
            </a:r>
          </a:p>
          <a:p>
            <a:pPr marL="692150" lvl="0" indent="-346075"/>
            <a:r>
              <a:rPr lang="en-US" sz="3200" dirty="0" smtClean="0"/>
              <a:t>Job Assistance Ministry (JAM)</a:t>
            </a:r>
          </a:p>
          <a:p>
            <a:pPr marL="692150" indent="-346075"/>
            <a:r>
              <a:rPr lang="en-US" sz="3200" dirty="0" smtClean="0"/>
              <a:t>Virginia Career Network (VCN)</a:t>
            </a:r>
          </a:p>
          <a:p>
            <a:pPr marL="692150" indent="-346075"/>
            <a:r>
              <a:rPr lang="en-US" sz="3200" dirty="0" smtClean="0"/>
              <a:t>Career Prospectors</a:t>
            </a:r>
          </a:p>
          <a:p>
            <a:pPr lvl="1">
              <a:buNone/>
            </a:pPr>
            <a:endParaRPr lang="en-US" i="1" dirty="0" smtClean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20, 2010</a:t>
            </a:r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Virginia Women’s Conference I Richmond, VA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Re-Invention and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76400"/>
            <a:ext cx="8229600" cy="4525963"/>
          </a:xfrm>
        </p:spPr>
        <p:txBody>
          <a:bodyPr vert="horz">
            <a:normAutofit fontScale="85000" lnSpcReduction="20000"/>
          </a:bodyPr>
          <a:lstStyle/>
          <a:p>
            <a:pPr lvl="1">
              <a:buNone/>
            </a:pPr>
            <a:endParaRPr lang="en-US" i="1" dirty="0" smtClean="0"/>
          </a:p>
          <a:p>
            <a:pPr lvl="1">
              <a:buNone/>
            </a:pPr>
            <a:r>
              <a:rPr lang="en-US" sz="3900" b="1" i="1" dirty="0" smtClean="0">
                <a:solidFill>
                  <a:srgbClr val="0070C0"/>
                </a:solidFill>
              </a:rPr>
              <a:t>Employment Transition Center</a:t>
            </a:r>
          </a:p>
          <a:p>
            <a:pPr>
              <a:buNone/>
            </a:pPr>
            <a:endParaRPr lang="en-US" sz="2600" i="1" dirty="0" smtClean="0"/>
          </a:p>
          <a:p>
            <a:pPr marL="692150" lvl="0" indent="-346075"/>
            <a:r>
              <a:rPr lang="en-US" sz="3200" dirty="0" smtClean="0"/>
              <a:t>Boot Camp</a:t>
            </a:r>
          </a:p>
          <a:p>
            <a:pPr marL="692150" lvl="0" indent="-346075"/>
            <a:r>
              <a:rPr lang="en-US" sz="3200" dirty="0" smtClean="0"/>
              <a:t>Assessment tools</a:t>
            </a:r>
          </a:p>
          <a:p>
            <a:pPr marL="692150" lvl="0" indent="-346075"/>
            <a:r>
              <a:rPr lang="en-US" sz="3200" dirty="0" smtClean="0"/>
              <a:t>Industry outlook</a:t>
            </a:r>
          </a:p>
          <a:p>
            <a:pPr marL="692150" lvl="0" indent="-346075"/>
            <a:r>
              <a:rPr lang="en-US" sz="3200" dirty="0" smtClean="0"/>
              <a:t>Computer training</a:t>
            </a:r>
          </a:p>
          <a:p>
            <a:pPr marL="692150" lvl="0" indent="-346075"/>
            <a:r>
              <a:rPr lang="en-US" sz="3200" dirty="0" smtClean="0"/>
              <a:t>Workshops</a:t>
            </a:r>
          </a:p>
          <a:p>
            <a:pPr marL="692150" lvl="0" indent="-346075"/>
            <a:r>
              <a:rPr lang="en-US" sz="3200" dirty="0" smtClean="0"/>
              <a:t>Certification programs</a:t>
            </a:r>
          </a:p>
          <a:p>
            <a:pPr marL="692150" lvl="0" indent="-346075"/>
            <a:r>
              <a:rPr lang="en-US" sz="3200" dirty="0" smtClean="0"/>
              <a:t>Community</a:t>
            </a:r>
          </a:p>
          <a:p>
            <a:pPr lvl="1">
              <a:buNone/>
            </a:pPr>
            <a:endParaRPr lang="en-US" i="1" dirty="0" smtClean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20, 2010</a:t>
            </a:r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Virginia Women’s Conference I Richmond, VA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Re-Invention and Resources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20, 2010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Virginia Women’s Conference I Richmond, VA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33400" y="1981200"/>
            <a:ext cx="7772400" cy="28069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>
              <a:lnSpc>
                <a:spcPct val="80000"/>
              </a:lnSpc>
              <a:buNone/>
            </a:pPr>
            <a:r>
              <a:rPr lang="en-US" sz="3200" b="1" i="1" dirty="0" smtClean="0">
                <a:solidFill>
                  <a:srgbClr val="0070C0"/>
                </a:solidFill>
              </a:rPr>
              <a:t>You can make more friends in two months by becoming interested in other people than you can in two years by trying to get other people interested in you.</a:t>
            </a:r>
          </a:p>
          <a:p>
            <a:pPr algn="ctr"/>
            <a:r>
              <a:rPr lang="en-US" sz="2800" i="1" dirty="0" smtClean="0"/>
              <a:t>- Dale Carnegie</a:t>
            </a:r>
            <a:endParaRPr lang="en-US" sz="2800" dirty="0" smtClean="0"/>
          </a:p>
          <a:p>
            <a:endParaRPr lang="en-US" sz="2800" dirty="0" smtClean="0"/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33400" y="4648200"/>
            <a:ext cx="7772400" cy="917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>
              <a:lnSpc>
                <a:spcPct val="80000"/>
              </a:lnSpc>
            </a:pPr>
            <a:r>
              <a:rPr lang="en-US" sz="3200" b="1" i="1" dirty="0" smtClean="0">
                <a:solidFill>
                  <a:srgbClr val="0070C0"/>
                </a:solidFill>
              </a:rPr>
              <a:t>Eighty percent of success is showing up.</a:t>
            </a:r>
          </a:p>
          <a:p>
            <a:pPr algn="ctr">
              <a:buNone/>
            </a:pPr>
            <a:r>
              <a:rPr lang="en-US" sz="2800" dirty="0" smtClean="0"/>
              <a:t>  - Woody Allen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Re-Invention Presenters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20, 2010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Virginia Women’s Conference I Richmond, VA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09600" y="1600200"/>
            <a:ext cx="76200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900" b="1" i="1" dirty="0" smtClean="0">
                <a:solidFill>
                  <a:srgbClr val="0070C0"/>
                </a:solidFill>
              </a:rPr>
              <a:t>Emily </a:t>
            </a:r>
            <a:r>
              <a:rPr lang="en-US" sz="3900" b="1" i="1" dirty="0" err="1" smtClean="0">
                <a:solidFill>
                  <a:srgbClr val="0070C0"/>
                </a:solidFill>
              </a:rPr>
              <a:t>Birchfield</a:t>
            </a:r>
            <a:endParaRPr lang="en-US" sz="3900" b="1" i="1" dirty="0" smtClean="0">
              <a:solidFill>
                <a:srgbClr val="0070C0"/>
              </a:solidFill>
            </a:endParaRPr>
          </a:p>
          <a:p>
            <a:endParaRPr lang="en-US" sz="3900" b="1" i="1" dirty="0" smtClean="0">
              <a:solidFill>
                <a:srgbClr val="0070C0"/>
              </a:solidFill>
            </a:endParaRP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2133600"/>
            <a:ext cx="7547842" cy="4077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Transition and Re-Invention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20, 2010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Virginia Women’s Conference I Richmond, VA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24400"/>
          </a:xfrm>
        </p:spPr>
        <p:txBody>
          <a:bodyPr>
            <a:normAutofit fontScale="77500" lnSpcReduction="20000"/>
          </a:bodyPr>
          <a:lstStyle/>
          <a:p>
            <a:pPr lvl="1"/>
            <a:r>
              <a:rPr lang="en-US" sz="3200" dirty="0" smtClean="0"/>
              <a:t>Presenters Contact Information</a:t>
            </a:r>
          </a:p>
          <a:p>
            <a:pPr lvl="2"/>
            <a:r>
              <a:rPr lang="en-US" sz="2800" dirty="0" smtClean="0"/>
              <a:t>Emily </a:t>
            </a:r>
            <a:r>
              <a:rPr lang="en-US" sz="2800" dirty="0" err="1" smtClean="0"/>
              <a:t>Birchfield</a:t>
            </a:r>
            <a:endParaRPr lang="en-US" sz="2800" dirty="0" smtClean="0"/>
          </a:p>
          <a:p>
            <a:pPr lvl="3"/>
            <a:r>
              <a:rPr lang="en-US" sz="2400" dirty="0" smtClean="0"/>
              <a:t>Website: JobAdventurer.com (with Contact details!)</a:t>
            </a:r>
          </a:p>
          <a:p>
            <a:pPr lvl="3"/>
            <a:r>
              <a:rPr lang="en-US" sz="2400" dirty="0" smtClean="0"/>
              <a:t>www.linkedin.com/in/ebirchfield </a:t>
            </a:r>
          </a:p>
          <a:p>
            <a:pPr lvl="2"/>
            <a:r>
              <a:rPr lang="en-US" sz="2800" dirty="0" smtClean="0"/>
              <a:t>Ellen Kowalski</a:t>
            </a:r>
          </a:p>
          <a:p>
            <a:pPr lvl="3"/>
            <a:r>
              <a:rPr lang="en-US" sz="2400" dirty="0" smtClean="0"/>
              <a:t>EllenKowalski@gmail.com</a:t>
            </a:r>
          </a:p>
          <a:p>
            <a:pPr lvl="3"/>
            <a:r>
              <a:rPr lang="en-US" sz="2400" dirty="0" smtClean="0"/>
              <a:t>www.linkedin.com/in/ellenbirtkowalski</a:t>
            </a:r>
          </a:p>
          <a:p>
            <a:pPr lvl="2"/>
            <a:r>
              <a:rPr lang="en-US" sz="2800" dirty="0" smtClean="0"/>
              <a:t>Lynn MacMillan Schafer </a:t>
            </a:r>
          </a:p>
          <a:p>
            <a:pPr lvl="3"/>
            <a:r>
              <a:rPr lang="en-US" sz="2100" dirty="0" smtClean="0"/>
              <a:t>lmacschafer@verizon.net</a:t>
            </a:r>
          </a:p>
          <a:p>
            <a:pPr lvl="3"/>
            <a:r>
              <a:rPr lang="en-US" sz="2400" dirty="0" smtClean="0"/>
              <a:t>www.linkedin.com/in/lmacschafer</a:t>
            </a:r>
          </a:p>
          <a:p>
            <a:pPr lvl="2"/>
            <a:r>
              <a:rPr lang="en-US" sz="2800" dirty="0" err="1" smtClean="0"/>
              <a:t>Leontine</a:t>
            </a:r>
            <a:r>
              <a:rPr lang="en-US" sz="2800" dirty="0" smtClean="0"/>
              <a:t> Jameson</a:t>
            </a:r>
          </a:p>
          <a:p>
            <a:pPr lvl="3"/>
            <a:r>
              <a:rPr lang="en-US" sz="2400" dirty="0" smtClean="0"/>
              <a:t>Email:  Jam38@co.henrico.va.us</a:t>
            </a:r>
          </a:p>
          <a:p>
            <a:pPr lvl="3"/>
            <a:endParaRPr lang="en-US" dirty="0" smtClean="0"/>
          </a:p>
          <a:p>
            <a:pPr lvl="1"/>
            <a:r>
              <a:rPr lang="en-US" sz="2800" dirty="0" smtClean="0"/>
              <a:t>More Information, Resources and Representation at our Booth after this presentation.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76400"/>
            <a:ext cx="8229600" cy="4525963"/>
          </a:xfrm>
        </p:spPr>
        <p:txBody>
          <a:bodyPr>
            <a:normAutofit/>
          </a:bodyPr>
          <a:lstStyle/>
          <a:p>
            <a:pPr lvl="1">
              <a:buNone/>
            </a:pPr>
            <a:r>
              <a:rPr lang="en-US" sz="3900" b="1" i="1" dirty="0" smtClean="0">
                <a:solidFill>
                  <a:srgbClr val="0070C0"/>
                </a:solidFill>
              </a:rPr>
              <a:t>Job Hunt Now requires an upgraded strategy from the Conventional Tools. </a:t>
            </a:r>
          </a:p>
          <a:p>
            <a:pPr marL="858838" indent="-401638"/>
            <a:r>
              <a:rPr lang="en-US" dirty="0" smtClean="0"/>
              <a:t>Social Media is an additional Tool that could be utilized in the search process.</a:t>
            </a:r>
          </a:p>
          <a:p>
            <a:pPr marL="858838" indent="-401638"/>
            <a:r>
              <a:rPr lang="en-US" dirty="0" smtClean="0"/>
              <a:t>It requires an </a:t>
            </a:r>
            <a:r>
              <a:rPr lang="en-US" u="sng" dirty="0" smtClean="0"/>
              <a:t>investment of time and effort. </a:t>
            </a:r>
          </a:p>
          <a:p>
            <a:pPr marL="858838" indent="-401638"/>
            <a:r>
              <a:rPr lang="en-US" dirty="0" smtClean="0"/>
              <a:t>Done successfully, it can net Exciting Results!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Virginia Women’s Conference I Richmond, VA</a:t>
            </a:r>
            <a:endParaRPr lang="en-US" dirty="0"/>
          </a:p>
        </p:txBody>
      </p:sp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1905000" y="228600"/>
            <a:ext cx="6861048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Social Media I Job Search Tool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76400"/>
            <a:ext cx="8229600" cy="45259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Familiarize yourself with the different options.</a:t>
            </a:r>
          </a:p>
          <a:p>
            <a:pPr>
              <a:defRPr/>
            </a:pPr>
            <a:r>
              <a:rPr lang="en-US" dirty="0" smtClean="0"/>
              <a:t>LinkedIn, Twitter, </a:t>
            </a:r>
            <a:r>
              <a:rPr lang="en-US" dirty="0" err="1" smtClean="0"/>
              <a:t>Facebook</a:t>
            </a:r>
            <a:r>
              <a:rPr lang="en-US" dirty="0" smtClean="0"/>
              <a:t>, Blogs.</a:t>
            </a:r>
          </a:p>
          <a:p>
            <a:pPr>
              <a:defRPr/>
            </a:pPr>
            <a:r>
              <a:rPr lang="en-US" dirty="0" smtClean="0"/>
              <a:t>Try out things to determine which works best for you.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Virginia Women’s Conference I Richmond, VA</a:t>
            </a:r>
            <a:endParaRPr lang="en-US" dirty="0"/>
          </a:p>
        </p:txBody>
      </p:sp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1905000" y="228600"/>
            <a:ext cx="6861048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Social Media I Job Search Tool</a:t>
            </a:r>
            <a:endParaRPr lang="en-US" dirty="0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6200" y="4305300"/>
            <a:ext cx="934722" cy="914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8" descr="C:\Users\EM\Desktop\RVA Presentations 2010\Social Media Search &amp; Seek\twitt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4381500"/>
            <a:ext cx="1304925" cy="1590675"/>
          </a:xfrm>
          <a:prstGeom prst="rect">
            <a:avLst/>
          </a:prstGeom>
          <a:noFill/>
        </p:spPr>
      </p:pic>
      <p:pic>
        <p:nvPicPr>
          <p:cNvPr id="9" name="Picture 9" descr="C:\Users\EM\Desktop\RVA Presentations 2010\Social Media Search &amp; Seek\FB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7400" y="3467100"/>
            <a:ext cx="1381125" cy="1552575"/>
          </a:xfrm>
          <a:prstGeom prst="rect">
            <a:avLst/>
          </a:prstGeom>
          <a:noFill/>
        </p:spPr>
      </p:pic>
      <p:pic>
        <p:nvPicPr>
          <p:cNvPr id="10" name="Picture 10" descr="C:\Users\EM\Desktop\RVA Presentations 2010\Social Media Search &amp; Seek\tumblr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8200" y="5600700"/>
            <a:ext cx="2085975" cy="571500"/>
          </a:xfrm>
          <a:prstGeom prst="rect">
            <a:avLst/>
          </a:prstGeom>
          <a:noFill/>
        </p:spPr>
      </p:pic>
      <p:pic>
        <p:nvPicPr>
          <p:cNvPr id="11" name="Picture 11" descr="C:\Users\EM\Desktop\RVA Presentations 2010\Social Media Search &amp; Seek\LITwitter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362200" y="3390900"/>
            <a:ext cx="1838325" cy="609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Social Media I Job Search Tool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76400"/>
            <a:ext cx="8229600" cy="4525963"/>
          </a:xfrm>
        </p:spPr>
        <p:txBody>
          <a:bodyPr>
            <a:normAutofit/>
          </a:bodyPr>
          <a:lstStyle/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20, 2010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Virginia Women’s Conference I Richmond, VA</a:t>
            </a:r>
            <a:endParaRPr lang="en-US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57200" y="1570037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n-US" sz="3200" noProof="0" dirty="0" smtClean="0"/>
              <a:t>Effectiveness </a:t>
            </a:r>
            <a:endParaRPr kumimoji="0" lang="en-US" sz="2900" b="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772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kumimoji="0" lang="en-US" sz="28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Listen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lot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at first. </a:t>
            </a:r>
          </a:p>
          <a:p>
            <a:pPr marL="7772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Get to know the Players to learn who’s who in the Area of Interest.</a:t>
            </a:r>
          </a:p>
          <a:p>
            <a:pPr marL="7772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Contribute to Communities with meaningful updates.</a:t>
            </a:r>
          </a:p>
          <a:p>
            <a:pPr marL="7772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n-US" sz="2800" dirty="0" smtClean="0"/>
              <a:t>The Goal is to cultivate relationships to make meaningful Professional Connections.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Motivation during the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76400"/>
            <a:ext cx="8229600" cy="45259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Positivity</a:t>
            </a:r>
          </a:p>
          <a:p>
            <a:pPr lvl="1"/>
            <a:r>
              <a:rPr lang="en-US" dirty="0" smtClean="0"/>
              <a:t>Positive Attitude is critical and can increase the # of connections and leads. </a:t>
            </a:r>
          </a:p>
          <a:p>
            <a:pPr lvl="1"/>
            <a:r>
              <a:rPr lang="en-US" dirty="0" smtClean="0"/>
              <a:t>Surround Yourself with others who are Supportive and Intent on Pushing Forward.</a:t>
            </a:r>
          </a:p>
          <a:p>
            <a:pPr lvl="1"/>
            <a:r>
              <a:rPr lang="en-US" dirty="0" smtClean="0"/>
              <a:t>Pay it Forward!</a:t>
            </a:r>
          </a:p>
          <a:p>
            <a:pPr lvl="2"/>
            <a:r>
              <a:rPr lang="en-US" dirty="0" smtClean="0"/>
              <a:t>Volunteer to Teach a Class, help someone improve their skills.</a:t>
            </a:r>
          </a:p>
          <a:p>
            <a:pPr lvl="1"/>
            <a:r>
              <a:rPr lang="en-US" dirty="0" smtClean="0"/>
              <a:t>Tap into Local Networking Groups, Stay Active!</a:t>
            </a:r>
          </a:p>
          <a:p>
            <a:pPr lvl="2"/>
            <a:r>
              <a:rPr lang="en-US" dirty="0" smtClean="0"/>
              <a:t>Employment Transition Center, Job Clubs, Career Prospectors, Professional Organizations, and so much more!</a:t>
            </a:r>
          </a:p>
          <a:p>
            <a:pPr lvl="1"/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20, 2010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Virginia Women’s Conference I Richmond, VA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Persistence and Re-Invention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20, 2010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Virginia Women’s Conference I Richmond, VA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14400" y="1828800"/>
            <a:ext cx="6248400" cy="23267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>
              <a:lnSpc>
                <a:spcPct val="80000"/>
              </a:lnSpc>
              <a:buNone/>
            </a:pPr>
            <a:r>
              <a:rPr lang="en-US" sz="3200" b="1" i="1" dirty="0" smtClean="0">
                <a:solidFill>
                  <a:srgbClr val="0070C0"/>
                </a:solidFill>
              </a:rPr>
              <a:t>Never give up in anything you do, it’s only an inch away. </a:t>
            </a:r>
          </a:p>
          <a:p>
            <a:pPr lvl="1" algn="ctr">
              <a:lnSpc>
                <a:spcPct val="80000"/>
              </a:lnSpc>
              <a:buNone/>
            </a:pP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2800" dirty="0" smtClean="0"/>
              <a:t>             </a:t>
            </a:r>
            <a:r>
              <a:rPr lang="en-US" sz="2800" i="1" dirty="0" smtClean="0"/>
              <a:t>- </a:t>
            </a:r>
            <a:r>
              <a:rPr lang="en-US" sz="2800" dirty="0" smtClean="0"/>
              <a:t>@</a:t>
            </a:r>
            <a:r>
              <a:rPr lang="en-US" sz="2800" dirty="0" err="1" smtClean="0"/>
              <a:t>douglaschan</a:t>
            </a:r>
            <a:r>
              <a:rPr lang="en-US" sz="2800" dirty="0" smtClean="0"/>
              <a:t> (Twitter)</a:t>
            </a:r>
          </a:p>
          <a:p>
            <a:endParaRPr lang="en-US" sz="2800" dirty="0" smtClean="0"/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62000" y="3733800"/>
            <a:ext cx="6858000" cy="2068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>
              <a:lnSpc>
                <a:spcPct val="80000"/>
              </a:lnSpc>
            </a:pPr>
            <a:r>
              <a:rPr lang="en-US" sz="3200" b="1" i="1" dirty="0" smtClean="0">
                <a:solidFill>
                  <a:srgbClr val="0070C0"/>
                </a:solidFill>
              </a:rPr>
              <a:t>It is often Life’s detours that put us back on the right path. (Sometimes YOU-turns are necessary!) </a:t>
            </a:r>
            <a:r>
              <a:rPr lang="en-US" sz="3200" u="sng" dirty="0" smtClean="0"/>
              <a:t/>
            </a:r>
            <a:br>
              <a:rPr lang="en-US" sz="3200" u="sng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2800" dirty="0" smtClean="0"/>
              <a:t>             - @</a:t>
            </a:r>
            <a:r>
              <a:rPr lang="en-US" sz="2800" dirty="0" err="1" smtClean="0"/>
              <a:t>theSingleWoman</a:t>
            </a:r>
            <a:r>
              <a:rPr lang="en-US" sz="2800" dirty="0" smtClean="0"/>
              <a:t> (Twitter)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Re-Invention Presenters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20, 2010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Virginia Women’s Conference I Richmond, VA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09600" y="1600200"/>
            <a:ext cx="76200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900" b="1" i="1" dirty="0" smtClean="0">
                <a:solidFill>
                  <a:srgbClr val="0070C0"/>
                </a:solidFill>
              </a:rPr>
              <a:t>Lynn MacMillan Schafer</a:t>
            </a:r>
          </a:p>
          <a:p>
            <a:endParaRPr lang="en-US" sz="3900" b="1" i="1" dirty="0" smtClean="0">
              <a:solidFill>
                <a:srgbClr val="0070C0"/>
              </a:solidFill>
            </a:endParaRP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2362200"/>
            <a:ext cx="7176967" cy="3441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Action during Transition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76400"/>
            <a:ext cx="8229600" cy="4525963"/>
          </a:xfrm>
        </p:spPr>
        <p:txBody>
          <a:bodyPr>
            <a:prstTxWarp prst="textFadeDown">
              <a:avLst/>
            </a:prstTxWarp>
            <a:normAutofit/>
          </a:bodyPr>
          <a:lstStyle/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838200" y="1676400"/>
            <a:ext cx="7315200" cy="30480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">
              <a:avLst/>
            </a:prstTxWarp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Career Gaps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20, 2010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Virginia Women’s Conference I Richmond, VA</a:t>
            </a:r>
            <a:endParaRPr lang="en-US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3048000" y="3962400"/>
            <a:ext cx="3733800" cy="20875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26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92150" marR="0" lvl="0" indent="-346075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Voluntary</a:t>
            </a:r>
          </a:p>
          <a:p>
            <a:pPr marL="692150" marR="0" lvl="0" indent="-346075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Involuntary</a:t>
            </a:r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320</TotalTime>
  <Words>805</Words>
  <Application>Microsoft Office PowerPoint</Application>
  <PresentationFormat>On-screen Show (4:3)</PresentationFormat>
  <Paragraphs>170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Median</vt:lpstr>
      <vt:lpstr>Transition and Re-Invention</vt:lpstr>
      <vt:lpstr>The Re-Invention Presenters</vt:lpstr>
      <vt:lpstr>Social Media I Job Search Tool</vt:lpstr>
      <vt:lpstr>Social Media I Job Search Tool</vt:lpstr>
      <vt:lpstr>Social Media I Job Search Tool</vt:lpstr>
      <vt:lpstr>Motivation during the Search</vt:lpstr>
      <vt:lpstr>Persistence and Re-Invention</vt:lpstr>
      <vt:lpstr>The Re-Invention Presenters</vt:lpstr>
      <vt:lpstr>Action during Transition</vt:lpstr>
      <vt:lpstr>Action during Transition</vt:lpstr>
      <vt:lpstr>Action during Transition</vt:lpstr>
      <vt:lpstr>Action during Transition</vt:lpstr>
      <vt:lpstr>Action during Transition</vt:lpstr>
      <vt:lpstr>The Re-Invention Presenters</vt:lpstr>
      <vt:lpstr>Re-Invention and Resources</vt:lpstr>
      <vt:lpstr>Re-Invention and Resources</vt:lpstr>
      <vt:lpstr>Re-Invention and Resources</vt:lpstr>
      <vt:lpstr>Re-Invention and Resources</vt:lpstr>
      <vt:lpstr>Re-Invention and Resources</vt:lpstr>
      <vt:lpstr>Transition and Re-Invention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Speech</dc:title>
  <dc:creator>EM</dc:creator>
  <cp:lastModifiedBy>EM</cp:lastModifiedBy>
  <cp:revision>47</cp:revision>
  <dcterms:created xsi:type="dcterms:W3CDTF">2010-11-16T05:07:03Z</dcterms:created>
  <dcterms:modified xsi:type="dcterms:W3CDTF">2010-11-19T19:13:06Z</dcterms:modified>
</cp:coreProperties>
</file>